
<file path=[Content_Types].xml><?xml version="1.0" encoding="utf-8"?>
<Types xmlns="http://schemas.openxmlformats.org/package/2006/content-types"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8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4/3/2024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e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11" Type="http://schemas.openxmlformats.org/officeDocument/2006/relationships/image" Target="../media/image12.png"/><Relationship Id="rId5" Type="http://schemas.openxmlformats.org/officeDocument/2006/relationships/image" Target="../media/image6.jpeg"/><Relationship Id="rId10" Type="http://schemas.openxmlformats.org/officeDocument/2006/relationships/image" Target="../media/image11.png"/><Relationship Id="rId4" Type="http://schemas.openxmlformats.org/officeDocument/2006/relationships/image" Target="../media/image5.jpeg"/><Relationship Id="rId9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6836" y="1738375"/>
            <a:ext cx="6073775" cy="6355715"/>
          </a:xfrm>
          <a:prstGeom prst="rect">
            <a:avLst/>
          </a:prstGeom>
        </p:spPr>
        <p:txBody>
          <a:bodyPr vert="horz" wrap="square" lIns="0" tIns="29845" rIns="0" bIns="0" rtlCol="0">
            <a:spAutoFit/>
          </a:bodyPr>
          <a:lstStyle/>
          <a:p>
            <a:pPr marL="536575" marR="525780" algn="ctr">
              <a:lnSpc>
                <a:spcPts val="1960"/>
              </a:lnSpc>
              <a:spcBef>
                <a:spcPts val="235"/>
              </a:spcBef>
            </a:pPr>
            <a:r>
              <a:rPr sz="1700" b="1" spc="-5" dirty="0">
                <a:latin typeface="Arial"/>
                <a:cs typeface="Arial"/>
              </a:rPr>
              <a:t>Annual </a:t>
            </a:r>
            <a:r>
              <a:rPr sz="1700" b="1" dirty="0">
                <a:latin typeface="Arial"/>
                <a:cs typeface="Arial"/>
              </a:rPr>
              <a:t>Conference, </a:t>
            </a:r>
            <a:r>
              <a:rPr sz="1700" b="1" spc="-10" dirty="0">
                <a:latin typeface="Arial"/>
                <a:cs typeface="Arial"/>
              </a:rPr>
              <a:t>AGM, </a:t>
            </a:r>
            <a:r>
              <a:rPr sz="1700" b="1" spc="-5" dirty="0">
                <a:latin typeface="Arial"/>
                <a:cs typeface="Arial"/>
              </a:rPr>
              <a:t>Sponsors </a:t>
            </a:r>
            <a:r>
              <a:rPr sz="1700" b="1" dirty="0">
                <a:latin typeface="Arial"/>
                <a:cs typeface="Arial"/>
              </a:rPr>
              <a:t>Trade </a:t>
            </a:r>
            <a:r>
              <a:rPr sz="1700" b="1" spc="-10" dirty="0">
                <a:latin typeface="Arial"/>
                <a:cs typeface="Arial"/>
              </a:rPr>
              <a:t>Show  </a:t>
            </a:r>
            <a:r>
              <a:rPr sz="1700" b="1" dirty="0">
                <a:latin typeface="Arial"/>
                <a:cs typeface="Arial"/>
              </a:rPr>
              <a:t>&amp;</a:t>
            </a:r>
            <a:endParaRPr sz="1700">
              <a:latin typeface="Arial"/>
              <a:cs typeface="Arial"/>
            </a:endParaRPr>
          </a:p>
          <a:p>
            <a:pPr marL="7620" algn="ctr">
              <a:lnSpc>
                <a:spcPts val="1900"/>
              </a:lnSpc>
            </a:pPr>
            <a:r>
              <a:rPr sz="1700" b="1" spc="-5" dirty="0">
                <a:latin typeface="Arial"/>
                <a:cs typeface="Arial"/>
              </a:rPr>
              <a:t>Operator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Training</a:t>
            </a:r>
            <a:endParaRPr sz="1700">
              <a:latin typeface="Arial"/>
              <a:cs typeface="Arial"/>
            </a:endParaRPr>
          </a:p>
          <a:p>
            <a:pPr marL="1294765" marR="1311275" algn="ctr">
              <a:lnSpc>
                <a:spcPct val="158800"/>
              </a:lnSpc>
              <a:spcBef>
                <a:spcPts val="685"/>
              </a:spcBef>
            </a:pPr>
            <a:r>
              <a:rPr sz="1700" b="1" spc="-5" dirty="0">
                <a:solidFill>
                  <a:srgbClr val="365F91"/>
                </a:solidFill>
                <a:latin typeface="Arial"/>
                <a:cs typeface="Arial"/>
              </a:rPr>
              <a:t>“</a:t>
            </a:r>
            <a:r>
              <a:rPr sz="1100" b="1" i="1" spc="-5" dirty="0">
                <a:solidFill>
                  <a:srgbClr val="365F91"/>
                </a:solidFill>
                <a:latin typeface="Calibri"/>
                <a:cs typeface="Calibri"/>
              </a:rPr>
              <a:t>Practical planning for this </a:t>
            </a:r>
            <a:r>
              <a:rPr sz="1100" b="1" i="1" dirty="0">
                <a:solidFill>
                  <a:srgbClr val="365F91"/>
                </a:solidFill>
                <a:latin typeface="Calibri"/>
                <a:cs typeface="Calibri"/>
              </a:rPr>
              <a:t>summer water </a:t>
            </a:r>
            <a:r>
              <a:rPr sz="1100" b="1" i="1" spc="-5" dirty="0">
                <a:solidFill>
                  <a:srgbClr val="365F91"/>
                </a:solidFill>
                <a:latin typeface="Calibri"/>
                <a:cs typeface="Calibri"/>
              </a:rPr>
              <a:t>supply resilience  </a:t>
            </a:r>
            <a:r>
              <a:rPr sz="1100" b="1" i="1" dirty="0">
                <a:solidFill>
                  <a:srgbClr val="365F91"/>
                </a:solidFill>
                <a:latin typeface="Calibri"/>
                <a:cs typeface="Calibri"/>
              </a:rPr>
              <a:t>in </a:t>
            </a:r>
            <a:r>
              <a:rPr sz="1100" b="1" i="1" spc="-5" dirty="0">
                <a:solidFill>
                  <a:srgbClr val="365F91"/>
                </a:solidFill>
                <a:latin typeface="Calibri"/>
                <a:cs typeface="Calibri"/>
              </a:rPr>
              <a:t>light </a:t>
            </a:r>
            <a:r>
              <a:rPr sz="1100" b="1" i="1" dirty="0">
                <a:solidFill>
                  <a:srgbClr val="365F91"/>
                </a:solidFill>
                <a:latin typeface="Calibri"/>
                <a:cs typeface="Calibri"/>
              </a:rPr>
              <a:t>of </a:t>
            </a:r>
            <a:r>
              <a:rPr sz="1100" b="1" i="1" spc="-5" dirty="0">
                <a:solidFill>
                  <a:srgbClr val="365F91"/>
                </a:solidFill>
                <a:latin typeface="Calibri"/>
                <a:cs typeface="Calibri"/>
              </a:rPr>
              <a:t>expected very dry</a:t>
            </a:r>
            <a:r>
              <a:rPr sz="1100" b="1" i="1" spc="-10" dirty="0">
                <a:solidFill>
                  <a:srgbClr val="365F91"/>
                </a:solidFill>
                <a:latin typeface="Calibri"/>
                <a:cs typeface="Calibri"/>
              </a:rPr>
              <a:t> </a:t>
            </a:r>
            <a:r>
              <a:rPr sz="1100" b="1" i="1" spc="-5" dirty="0">
                <a:solidFill>
                  <a:srgbClr val="365F91"/>
                </a:solidFill>
                <a:latin typeface="Calibri"/>
                <a:cs typeface="Calibri"/>
              </a:rPr>
              <a:t>conditions</a:t>
            </a:r>
            <a:r>
              <a:rPr sz="1700" b="1" spc="-5" dirty="0">
                <a:solidFill>
                  <a:srgbClr val="365F91"/>
                </a:solidFill>
                <a:latin typeface="Arial"/>
                <a:cs typeface="Arial"/>
              </a:rPr>
              <a:t>”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0"/>
              </a:spcBef>
            </a:pPr>
            <a:endParaRPr sz="2150">
              <a:latin typeface="Arial"/>
              <a:cs typeface="Arial"/>
            </a:endParaRPr>
          </a:p>
          <a:p>
            <a:pPr marL="6985" algn="ctr">
              <a:lnSpc>
                <a:spcPct val="100000"/>
              </a:lnSpc>
              <a:spcBef>
                <a:spcPts val="5"/>
              </a:spcBef>
            </a:pPr>
            <a:r>
              <a:rPr sz="1400" b="1" spc="-5" dirty="0">
                <a:latin typeface="Arial"/>
                <a:cs typeface="Arial"/>
              </a:rPr>
              <a:t>April </a:t>
            </a:r>
            <a:r>
              <a:rPr sz="1400" b="1" dirty="0">
                <a:latin typeface="Arial"/>
                <a:cs typeface="Arial"/>
              </a:rPr>
              <a:t>3 &amp; </a:t>
            </a:r>
            <a:r>
              <a:rPr sz="1400" b="1" spc="-5" dirty="0">
                <a:latin typeface="Arial"/>
                <a:cs typeface="Arial"/>
              </a:rPr>
              <a:t>4th,</a:t>
            </a:r>
            <a:r>
              <a:rPr sz="1400" b="1" dirty="0">
                <a:latin typeface="Arial"/>
                <a:cs typeface="Arial"/>
              </a:rPr>
              <a:t> </a:t>
            </a:r>
            <a:r>
              <a:rPr sz="1400" b="1" spc="-5" dirty="0">
                <a:latin typeface="Arial"/>
                <a:cs typeface="Arial"/>
              </a:rPr>
              <a:t>2024</a:t>
            </a:r>
            <a:endParaRPr sz="1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700">
              <a:latin typeface="Arial"/>
              <a:cs typeface="Arial"/>
            </a:endParaRPr>
          </a:p>
          <a:p>
            <a:pPr marL="4445" algn="ctr">
              <a:lnSpc>
                <a:spcPct val="100000"/>
              </a:lnSpc>
            </a:pPr>
            <a:r>
              <a:rPr sz="2500" b="1" spc="-5" dirty="0">
                <a:latin typeface="Arial"/>
                <a:cs typeface="Arial"/>
              </a:rPr>
              <a:t>WELCOME</a:t>
            </a:r>
            <a:endParaRPr sz="2500">
              <a:latin typeface="Arial"/>
              <a:cs typeface="Arial"/>
            </a:endParaRPr>
          </a:p>
          <a:p>
            <a:pPr marL="8255" algn="ctr">
              <a:lnSpc>
                <a:spcPct val="100000"/>
              </a:lnSpc>
              <a:spcBef>
                <a:spcPts val="330"/>
              </a:spcBef>
            </a:pPr>
            <a:r>
              <a:rPr sz="1700" b="1" spc="-5" dirty="0">
                <a:solidFill>
                  <a:srgbClr val="006FC0"/>
                </a:solidFill>
                <a:latin typeface="Arial"/>
                <a:cs typeface="Arial"/>
              </a:rPr>
              <a:t>Every </a:t>
            </a:r>
            <a:r>
              <a:rPr sz="1700" b="1" dirty="0">
                <a:solidFill>
                  <a:srgbClr val="006FC0"/>
                </a:solidFill>
                <a:latin typeface="Arial"/>
                <a:cs typeface="Arial"/>
              </a:rPr>
              <a:t>Member </a:t>
            </a:r>
            <a:r>
              <a:rPr sz="1700" b="1" spc="-5" dirty="0">
                <a:solidFill>
                  <a:srgbClr val="006FC0"/>
                </a:solidFill>
                <a:latin typeface="Arial"/>
                <a:cs typeface="Arial"/>
              </a:rPr>
              <a:t>This is </a:t>
            </a:r>
            <a:r>
              <a:rPr sz="1700" b="1" dirty="0">
                <a:solidFill>
                  <a:srgbClr val="006FC0"/>
                </a:solidFill>
                <a:latin typeface="Arial"/>
                <a:cs typeface="Arial"/>
              </a:rPr>
              <a:t>Your</a:t>
            </a:r>
            <a:r>
              <a:rPr sz="1700" b="1" spc="-25" dirty="0">
                <a:solidFill>
                  <a:srgbClr val="006FC0"/>
                </a:solidFill>
                <a:latin typeface="Arial"/>
                <a:cs typeface="Arial"/>
              </a:rPr>
              <a:t> </a:t>
            </a:r>
            <a:r>
              <a:rPr sz="1700" b="1" spc="-5" dirty="0">
                <a:solidFill>
                  <a:srgbClr val="006FC0"/>
                </a:solidFill>
                <a:latin typeface="Arial"/>
                <a:cs typeface="Arial"/>
              </a:rPr>
              <a:t>Organization!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500">
              <a:latin typeface="Arial"/>
              <a:cs typeface="Arial"/>
            </a:endParaRPr>
          </a:p>
          <a:p>
            <a:pPr marL="224154" marR="210185" algn="ctr">
              <a:lnSpc>
                <a:spcPts val="1939"/>
              </a:lnSpc>
              <a:spcBef>
                <a:spcPts val="5"/>
              </a:spcBef>
            </a:pPr>
            <a:r>
              <a:rPr sz="1700" b="1" spc="-5" dirty="0">
                <a:latin typeface="Arial"/>
                <a:cs typeface="Arial"/>
              </a:rPr>
              <a:t>It is recognized </a:t>
            </a:r>
            <a:r>
              <a:rPr sz="1700" b="1" dirty="0">
                <a:latin typeface="Arial"/>
                <a:cs typeface="Arial"/>
              </a:rPr>
              <a:t>that the </a:t>
            </a:r>
            <a:r>
              <a:rPr sz="1700" b="1" spc="-5" dirty="0">
                <a:latin typeface="Arial"/>
                <a:cs typeface="Arial"/>
              </a:rPr>
              <a:t>conference is occurring </a:t>
            </a:r>
            <a:r>
              <a:rPr sz="1700" b="1" dirty="0">
                <a:latin typeface="Arial"/>
                <a:cs typeface="Arial"/>
              </a:rPr>
              <a:t>on the  </a:t>
            </a:r>
            <a:r>
              <a:rPr sz="1700" b="1" spc="-5" dirty="0">
                <a:latin typeface="Arial"/>
                <a:cs typeface="Arial"/>
              </a:rPr>
              <a:t>Territorial </a:t>
            </a:r>
            <a:r>
              <a:rPr sz="1700" b="1" dirty="0">
                <a:latin typeface="Arial"/>
                <a:cs typeface="Arial"/>
              </a:rPr>
              <a:t>Lands of the </a:t>
            </a:r>
            <a:r>
              <a:rPr sz="1700" b="1" spc="-5" dirty="0">
                <a:latin typeface="Arial"/>
                <a:cs typeface="Arial"/>
              </a:rPr>
              <a:t>Coast</a:t>
            </a:r>
            <a:r>
              <a:rPr sz="1700" b="1" spc="-5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Salish</a:t>
            </a:r>
            <a:endParaRPr sz="17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650">
              <a:latin typeface="Arial"/>
              <a:cs typeface="Arial"/>
            </a:endParaRPr>
          </a:p>
          <a:p>
            <a:pPr marL="67310" marR="206375">
              <a:lnSpc>
                <a:spcPct val="101699"/>
              </a:lnSpc>
              <a:spcBef>
                <a:spcPts val="5"/>
              </a:spcBef>
            </a:pP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The 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Coastal Water Suppliers Association acknowledges and </a:t>
            </a: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honours 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the traditional territories  </a:t>
            </a: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of the 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Coast </a:t>
            </a: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Salish, 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specifically Xwsepsum (Esquimalt), Lekwungen (Songhees), Sc'ianew  (Beecher </a:t>
            </a:r>
            <a:r>
              <a:rPr sz="1200" spc="-10" dirty="0">
                <a:solidFill>
                  <a:srgbClr val="1F1F1F"/>
                </a:solidFill>
                <a:latin typeface="Calibri"/>
                <a:cs typeface="Calibri"/>
              </a:rPr>
              <a:t>Bay), </a:t>
            </a: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and the </a:t>
            </a:r>
            <a:r>
              <a:rPr sz="1200" spc="-270" dirty="0">
                <a:solidFill>
                  <a:srgbClr val="1F1F1F"/>
                </a:solidFill>
                <a:latin typeface="Calibri"/>
                <a:cs typeface="Calibri"/>
              </a:rPr>
              <a:t>W̱ 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SÁNEĆ Peoples represented </a:t>
            </a:r>
            <a:r>
              <a:rPr sz="1200" dirty="0">
                <a:solidFill>
                  <a:srgbClr val="1F1F1F"/>
                </a:solidFill>
                <a:latin typeface="Calibri"/>
                <a:cs typeface="Calibri"/>
              </a:rPr>
              <a:t>by the </a:t>
            </a:r>
            <a:r>
              <a:rPr sz="1200" dirty="0">
                <a:solidFill>
                  <a:srgbClr val="040B28"/>
                </a:solidFill>
                <a:latin typeface="Calibri"/>
                <a:cs typeface="Calibri"/>
              </a:rPr>
              <a:t>Tsartlip, </a:t>
            </a:r>
            <a:r>
              <a:rPr sz="1200" spc="-5" dirty="0">
                <a:solidFill>
                  <a:srgbClr val="040B28"/>
                </a:solidFill>
                <a:latin typeface="Calibri"/>
                <a:cs typeface="Calibri"/>
              </a:rPr>
              <a:t>Pauquachin, Tsawout,  Tseycum, and Malahat</a:t>
            </a:r>
            <a:r>
              <a:rPr sz="1200" dirty="0">
                <a:solidFill>
                  <a:srgbClr val="040B28"/>
                </a:solidFill>
                <a:latin typeface="Calibri"/>
                <a:cs typeface="Calibri"/>
              </a:rPr>
              <a:t> </a:t>
            </a:r>
            <a:r>
              <a:rPr sz="1200" spc="-5" dirty="0">
                <a:solidFill>
                  <a:srgbClr val="040B28"/>
                </a:solidFill>
                <a:latin typeface="Calibri"/>
                <a:cs typeface="Calibri"/>
              </a:rPr>
              <a:t>Nations</a:t>
            </a:r>
            <a:r>
              <a:rPr sz="1200" spc="-5" dirty="0">
                <a:solidFill>
                  <a:srgbClr val="1F1F1F"/>
                </a:solidFill>
                <a:latin typeface="Calibri"/>
                <a:cs typeface="Calibri"/>
              </a:rPr>
              <a:t>.</a:t>
            </a: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</a:pPr>
            <a:endParaRPr sz="12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150">
              <a:latin typeface="Calibri"/>
              <a:cs typeface="Calibri"/>
            </a:endParaRPr>
          </a:p>
          <a:p>
            <a:pPr marL="326390" marR="316865" algn="ctr">
              <a:lnSpc>
                <a:spcPts val="1490"/>
              </a:lnSpc>
              <a:spcBef>
                <a:spcPts val="5"/>
              </a:spcBef>
            </a:pPr>
            <a:r>
              <a:rPr sz="1300" spc="5" dirty="0">
                <a:latin typeface="Arial"/>
                <a:cs typeface="Arial"/>
              </a:rPr>
              <a:t>We </a:t>
            </a:r>
            <a:r>
              <a:rPr sz="1300" spc="-5" dirty="0">
                <a:latin typeface="Arial"/>
                <a:cs typeface="Arial"/>
              </a:rPr>
              <a:t>gratefully acknowledge the support </a:t>
            </a:r>
            <a:r>
              <a:rPr sz="1300" dirty="0">
                <a:latin typeface="Arial"/>
                <a:cs typeface="Arial"/>
              </a:rPr>
              <a:t>of </a:t>
            </a:r>
            <a:r>
              <a:rPr sz="1300" spc="-5" dirty="0">
                <a:latin typeface="Arial"/>
                <a:cs typeface="Arial"/>
              </a:rPr>
              <a:t>the Province of </a:t>
            </a:r>
            <a:r>
              <a:rPr sz="1300" dirty="0">
                <a:latin typeface="Arial"/>
                <a:cs typeface="Arial"/>
              </a:rPr>
              <a:t>British </a:t>
            </a:r>
            <a:r>
              <a:rPr sz="1300" spc="-5" dirty="0">
                <a:latin typeface="Arial"/>
                <a:cs typeface="Arial"/>
              </a:rPr>
              <a:t>Columbia  through the Ministry of </a:t>
            </a:r>
            <a:r>
              <a:rPr sz="1300" spc="-10" dirty="0">
                <a:latin typeface="Arial"/>
                <a:cs typeface="Arial"/>
              </a:rPr>
              <a:t>Municipal</a:t>
            </a:r>
            <a:r>
              <a:rPr sz="1300" spc="40" dirty="0">
                <a:latin typeface="Arial"/>
                <a:cs typeface="Arial"/>
              </a:rPr>
              <a:t> </a:t>
            </a:r>
            <a:r>
              <a:rPr sz="1300" spc="-5" dirty="0">
                <a:latin typeface="Arial"/>
                <a:cs typeface="Arial"/>
              </a:rPr>
              <a:t>Affairs.</a:t>
            </a:r>
            <a:endParaRPr sz="13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1400">
              <a:latin typeface="Arial"/>
              <a:cs typeface="Arial"/>
            </a:endParaRPr>
          </a:p>
          <a:p>
            <a:pPr marL="12065" marR="5080" algn="ctr">
              <a:lnSpc>
                <a:spcPts val="1610"/>
              </a:lnSpc>
              <a:spcBef>
                <a:spcPts val="1145"/>
              </a:spcBef>
            </a:pPr>
            <a:r>
              <a:rPr sz="1400" spc="-5" dirty="0">
                <a:latin typeface="Arial"/>
                <a:cs typeface="Arial"/>
              </a:rPr>
              <a:t>Thank </a:t>
            </a:r>
            <a:r>
              <a:rPr sz="1400" spc="-10" dirty="0">
                <a:latin typeface="Arial"/>
                <a:cs typeface="Arial"/>
              </a:rPr>
              <a:t>you </a:t>
            </a:r>
            <a:r>
              <a:rPr sz="1400" dirty="0">
                <a:latin typeface="Arial"/>
                <a:cs typeface="Arial"/>
              </a:rPr>
              <a:t>to </a:t>
            </a:r>
            <a:r>
              <a:rPr sz="1400" spc="-5" dirty="0">
                <a:latin typeface="Arial"/>
                <a:cs typeface="Arial"/>
              </a:rPr>
              <a:t>our Members, Associates </a:t>
            </a:r>
            <a:r>
              <a:rPr sz="1400" dirty="0">
                <a:latin typeface="Arial"/>
                <a:cs typeface="Arial"/>
              </a:rPr>
              <a:t>&amp; </a:t>
            </a:r>
            <a:r>
              <a:rPr sz="1400" spc="-5" dirty="0">
                <a:latin typeface="Arial"/>
                <a:cs typeface="Arial"/>
              </a:rPr>
              <a:t>Trade Show vendors </a:t>
            </a:r>
            <a:r>
              <a:rPr sz="1400" dirty="0">
                <a:latin typeface="Arial"/>
                <a:cs typeface="Arial"/>
              </a:rPr>
              <a:t>for this </a:t>
            </a:r>
            <a:r>
              <a:rPr sz="1400" spc="-5" dirty="0">
                <a:latin typeface="Arial"/>
                <a:cs typeface="Arial"/>
              </a:rPr>
              <a:t>year’s  conference!</a:t>
            </a:r>
            <a:endParaRPr sz="14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3012860" y="375991"/>
            <a:ext cx="1758707" cy="107276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26055" y="8560008"/>
            <a:ext cx="1864900" cy="83127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988820" y="990600"/>
            <a:ext cx="2821179" cy="1295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257800" y="685800"/>
            <a:ext cx="1524000" cy="18288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419600" y="2819400"/>
            <a:ext cx="1953780" cy="107468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838200" y="2514600"/>
            <a:ext cx="2362200" cy="114300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343400" y="4648200"/>
            <a:ext cx="2673083" cy="9144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990600" y="4495800"/>
            <a:ext cx="2133600" cy="13716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876800" y="6324600"/>
            <a:ext cx="1597682" cy="99060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026" name="Picture 2" descr="https://cwsa.net/wp-content/uploads/2024/03/Flow-Systems_ol-150x150.jpg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838200" y="6172200"/>
            <a:ext cx="2286000" cy="1428750"/>
          </a:xfrm>
          <a:prstGeom prst="rect">
            <a:avLst/>
          </a:prstGeom>
          <a:noFill/>
        </p:spPr>
      </p:pic>
      <p:pic>
        <p:nvPicPr>
          <p:cNvPr id="1028" name="Picture 4" descr="https://cwsa.net/wp-content/uploads/2024/03/FSLweblogo-300x175.png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4038600" y="7924800"/>
            <a:ext cx="2857500" cy="1666875"/>
          </a:xfrm>
          <a:prstGeom prst="rect">
            <a:avLst/>
          </a:prstGeom>
          <a:noFill/>
        </p:spPr>
      </p:pic>
      <p:pic>
        <p:nvPicPr>
          <p:cNvPr id="1030" name="Picture 6" descr="https://cwsa.net/wp-content/uploads/2024/03/hach.png"/>
          <p:cNvPicPr>
            <a:picLocks noChangeAspect="1" noChangeArrowheads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990599" y="8382000"/>
            <a:ext cx="2221651" cy="1219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143</Words>
  <Application>Microsoft Office PowerPoint</Application>
  <PresentationFormat>Custom</PresentationFormat>
  <Paragraphs>17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</dc:creator>
  <cp:lastModifiedBy>Russ Spencer</cp:lastModifiedBy>
  <cp:revision>2</cp:revision>
  <dcterms:created xsi:type="dcterms:W3CDTF">2024-04-01T22:31:17Z</dcterms:created>
  <dcterms:modified xsi:type="dcterms:W3CDTF">2024-04-03T22:25:57Z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2024-04-01T00:00:00Z</vt:filetime>
  </property>
  <property fmtid="{D5CDD505-2E9C-101B-9397-08002B2CF9AE}" pid="3" name="Creator">
    <vt:lpwstr>Acrobat PDFMaker 20 for Word</vt:lpwstr>
  </property>
  <property fmtid="{D5CDD505-2E9C-101B-9397-08002B2CF9AE}" pid="4" name="LastSaved">
    <vt:filetime>2024-04-01T00:00:00Z</vt:filetime>
  </property>
</Properties>
</file>