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256" r:id="rId5"/>
    <p:sldId id="257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C2F2"/>
    <a:srgbClr val="104B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4" autoAdjust="0"/>
    <p:restoredTop sz="73710" autoAdjust="0"/>
  </p:normalViewPr>
  <p:slideViewPr>
    <p:cSldViewPr>
      <p:cViewPr varScale="1">
        <p:scale>
          <a:sx n="64" d="100"/>
          <a:sy n="64" d="100"/>
        </p:scale>
        <p:origin x="1982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FD-4A88-BE0E-FF33954BFF8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FD-4A88-BE0E-FF33954BFF8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2FD-4A88-BE0E-FF33954B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73911800"/>
        <c:axId val="2073916360"/>
        <c:axId val="0"/>
      </c:bar3DChart>
      <c:catAx>
        <c:axId val="20739118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073916360"/>
        <c:crosses val="autoZero"/>
        <c:auto val="1"/>
        <c:lblAlgn val="ctr"/>
        <c:lblOffset val="100"/>
        <c:noMultiLvlLbl val="0"/>
      </c:catAx>
      <c:valAx>
        <c:axId val="207391636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7391180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ADB21-F497-4468-9763-054A8F4FED30}" type="datetimeFigureOut">
              <a:rPr lang="en-CA" smtClean="0"/>
              <a:t>28-Oct-2022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1DD7D5-0722-4410-BF9E-E3570ED77F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045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DD7D5-0722-4410-BF9E-E3570ED77F9F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37976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DD7D5-0722-4410-BF9E-E3570ED77F9F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01972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DD7D5-0722-4410-BF9E-E3570ED77F9F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25765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DD7D5-0722-4410-BF9E-E3570ED77F9F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23149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DD7D5-0722-4410-BF9E-E3570ED77F9F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6956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DD7D5-0722-4410-BF9E-E3570ED77F9F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4940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DD7D5-0722-4410-BF9E-E3570ED77F9F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9003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DD7D5-0722-4410-BF9E-E3570ED77F9F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72844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DD7D5-0722-4410-BF9E-E3570ED77F9F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0359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DD7D5-0722-4410-BF9E-E3570ED77F9F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5754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DD7D5-0722-4410-BF9E-E3570ED77F9F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23318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DD7D5-0722-4410-BF9E-E3570ED77F9F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7941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DD7D5-0722-4410-BF9E-E3570ED77F9F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4552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019800"/>
          </a:xfrm>
          <a:prstGeom prst="rect">
            <a:avLst/>
          </a:prstGeom>
          <a:solidFill>
            <a:srgbClr val="104B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200">
                <a:solidFill>
                  <a:schemeClr val="bg1"/>
                </a:solidFill>
                <a:latin typeface="Lucida Sans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pic>
        <p:nvPicPr>
          <p:cNvPr id="8" name="Picture 7" descr="IH_color_150_med-re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91400" y="6096000"/>
            <a:ext cx="1066800" cy="629977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457200" y="6858000"/>
            <a:ext cx="815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ubtitle 2"/>
          <p:cNvSpPr txBox="1">
            <a:spLocks/>
          </p:cNvSpPr>
          <p:nvPr userDrawn="1"/>
        </p:nvSpPr>
        <p:spPr>
          <a:xfrm>
            <a:off x="533400" y="6459908"/>
            <a:ext cx="2286000" cy="381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i="1" baseline="0">
                <a:solidFill>
                  <a:srgbClr val="92C2F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04B86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islandhealth.ca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104B86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019800"/>
          </a:xfrm>
          <a:prstGeom prst="rect">
            <a:avLst/>
          </a:prstGeom>
          <a:solidFill>
            <a:srgbClr val="104B8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200">
                <a:solidFill>
                  <a:schemeClr val="bg1"/>
                </a:solidFill>
                <a:latin typeface="Lucida Sans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39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9" name="Picture 8" descr="IH_color_150_med-re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91400" y="6096000"/>
            <a:ext cx="1066800" cy="629977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 userDrawn="1"/>
        </p:nvSpPr>
        <p:spPr>
          <a:xfrm>
            <a:off x="533400" y="6459908"/>
            <a:ext cx="2286000" cy="381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i="1" baseline="0">
                <a:solidFill>
                  <a:srgbClr val="92C2F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04B86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Page </a:t>
            </a:r>
            <a:fld id="{1B5A4B96-8103-4291-ABA7-0B04750C82BB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104B86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‹#›</a:t>
            </a:fld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104B86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895600" y="0"/>
            <a:ext cx="6248400" cy="6858000"/>
          </a:xfrm>
          <a:prstGeom prst="rect">
            <a:avLst/>
          </a:prstGeom>
          <a:solidFill>
            <a:srgbClr val="104B8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00400" y="304801"/>
            <a:ext cx="5638800" cy="8382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200" b="1" cap="none" baseline="0">
                <a:solidFill>
                  <a:schemeClr val="bg1"/>
                </a:solidFill>
                <a:latin typeface="Lucida Sans" pitchFamily="34" charset="0"/>
              </a:defRPr>
            </a:lvl1pPr>
          </a:lstStyle>
          <a:p>
            <a:r>
              <a:rPr lang="en-US" dirty="0" smtClean="0"/>
              <a:t>Click to Enter Page Title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200400" y="1295400"/>
            <a:ext cx="5638800" cy="5257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57200" y="838200"/>
            <a:ext cx="2133600" cy="51053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 i="1" baseline="0">
                <a:solidFill>
                  <a:srgbClr val="104B86"/>
                </a:solidFill>
              </a:defRPr>
            </a:lvl1pPr>
            <a:lvl2pPr>
              <a:defRPr>
                <a:solidFill>
                  <a:srgbClr val="104B86"/>
                </a:solidFill>
              </a:defRPr>
            </a:lvl2pPr>
            <a:lvl3pPr>
              <a:defRPr>
                <a:solidFill>
                  <a:srgbClr val="104B86"/>
                </a:solidFill>
              </a:defRPr>
            </a:lvl3pPr>
            <a:lvl4pPr>
              <a:defRPr>
                <a:solidFill>
                  <a:srgbClr val="104B86"/>
                </a:solidFill>
              </a:defRPr>
            </a:lvl4pPr>
            <a:lvl5pPr>
              <a:defRPr>
                <a:solidFill>
                  <a:srgbClr val="104B86"/>
                </a:solidFill>
              </a:defRPr>
            </a:lvl5pPr>
          </a:lstStyle>
          <a:p>
            <a:pPr lvl="0"/>
            <a:r>
              <a:rPr lang="en-US" dirty="0" smtClean="0"/>
              <a:t>Click to edit side bar (using pull-quote or fact)</a:t>
            </a:r>
          </a:p>
          <a:p>
            <a:pPr lvl="0"/>
            <a:r>
              <a:rPr lang="en-US" dirty="0" smtClean="0"/>
              <a:t>OR </a:t>
            </a:r>
          </a:p>
          <a:p>
            <a:pPr lvl="0"/>
            <a:r>
              <a:rPr lang="en-US" dirty="0" smtClean="0"/>
              <a:t>Space for a photographic image</a:t>
            </a:r>
          </a:p>
        </p:txBody>
      </p:sp>
      <p:pic>
        <p:nvPicPr>
          <p:cNvPr id="10" name="Picture 9" descr="IH_color_150_med-re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47664" y="6096000"/>
            <a:ext cx="1066800" cy="629977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363683" y="6453336"/>
            <a:ext cx="87895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04B8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Page </a:t>
            </a:r>
            <a:fld id="{1B5A4B96-8103-4291-ABA7-0B04750C82BB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104B8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‹#›</a:t>
            </a:fld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104B8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60198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200">
                <a:solidFill>
                  <a:srgbClr val="104B86"/>
                </a:solidFill>
                <a:latin typeface="Lucida Sans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434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104B86"/>
                </a:solidFill>
              </a:defRPr>
            </a:lvl1pPr>
            <a:lvl2pPr>
              <a:defRPr sz="2400">
                <a:solidFill>
                  <a:srgbClr val="104B86"/>
                </a:solidFill>
              </a:defRPr>
            </a:lvl2pPr>
            <a:lvl3pPr>
              <a:defRPr sz="2000">
                <a:solidFill>
                  <a:srgbClr val="104B86"/>
                </a:solidFill>
              </a:defRPr>
            </a:lvl3pPr>
            <a:lvl4pPr>
              <a:defRPr sz="1800">
                <a:solidFill>
                  <a:srgbClr val="104B86"/>
                </a:solidFill>
              </a:defRPr>
            </a:lvl4pPr>
            <a:lvl5pPr>
              <a:defRPr sz="1800">
                <a:solidFill>
                  <a:srgbClr val="104B8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434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104B86"/>
                </a:solidFill>
              </a:defRPr>
            </a:lvl1pPr>
            <a:lvl2pPr>
              <a:defRPr sz="2400">
                <a:solidFill>
                  <a:srgbClr val="104B86"/>
                </a:solidFill>
              </a:defRPr>
            </a:lvl2pPr>
            <a:lvl3pPr>
              <a:defRPr sz="2000">
                <a:solidFill>
                  <a:srgbClr val="104B86"/>
                </a:solidFill>
              </a:defRPr>
            </a:lvl3pPr>
            <a:lvl4pPr>
              <a:defRPr sz="1800">
                <a:solidFill>
                  <a:srgbClr val="104B86"/>
                </a:solidFill>
              </a:defRPr>
            </a:lvl4pPr>
            <a:lvl5pPr>
              <a:defRPr sz="1800">
                <a:solidFill>
                  <a:srgbClr val="104B8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9" name="Picture 8" descr="IH_color_150_med-re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91400" y="6096000"/>
            <a:ext cx="1066800" cy="629977"/>
          </a:xfrm>
          <a:prstGeom prst="rect">
            <a:avLst/>
          </a:prstGeom>
        </p:spPr>
      </p:pic>
      <p:sp>
        <p:nvSpPr>
          <p:cNvPr id="11" name="Subtitle 2"/>
          <p:cNvSpPr txBox="1">
            <a:spLocks/>
          </p:cNvSpPr>
          <p:nvPr userDrawn="1"/>
        </p:nvSpPr>
        <p:spPr>
          <a:xfrm>
            <a:off x="533400" y="6459908"/>
            <a:ext cx="2286000" cy="381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i="1" baseline="0">
                <a:solidFill>
                  <a:srgbClr val="92C2F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04B8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Page </a:t>
            </a:r>
            <a:fld id="{1B5A4B96-8103-4291-ABA7-0B04750C82BB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104B8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‹#›</a:t>
            </a:fld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104B8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2895600" y="0"/>
            <a:ext cx="62484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09599"/>
            <a:ext cx="2133600" cy="533401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2400" b="1" cap="none" baseline="0">
                <a:solidFill>
                  <a:srgbClr val="104B86"/>
                </a:solidFill>
                <a:latin typeface="Lucida Sans" pitchFamily="34" charset="0"/>
              </a:defRPr>
            </a:lvl1pPr>
          </a:lstStyle>
          <a:p>
            <a:r>
              <a:rPr lang="en-US" dirty="0" smtClean="0"/>
              <a:t>Short Title</a:t>
            </a:r>
            <a:endParaRPr lang="en-GB" dirty="0"/>
          </a:p>
        </p:txBody>
      </p:sp>
      <p:sp>
        <p:nvSpPr>
          <p:cNvPr id="13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57200" y="1295400"/>
            <a:ext cx="2133600" cy="46481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 i="1" baseline="0">
                <a:solidFill>
                  <a:srgbClr val="104B86"/>
                </a:solidFill>
              </a:defRPr>
            </a:lvl1pPr>
            <a:lvl2pPr>
              <a:defRPr>
                <a:solidFill>
                  <a:srgbClr val="104B86"/>
                </a:solidFill>
              </a:defRPr>
            </a:lvl2pPr>
            <a:lvl3pPr>
              <a:defRPr>
                <a:solidFill>
                  <a:srgbClr val="104B86"/>
                </a:solidFill>
              </a:defRPr>
            </a:lvl3pPr>
            <a:lvl4pPr>
              <a:defRPr>
                <a:solidFill>
                  <a:srgbClr val="104B86"/>
                </a:solidFill>
              </a:defRPr>
            </a:lvl4pPr>
            <a:lvl5pPr>
              <a:defRPr>
                <a:solidFill>
                  <a:srgbClr val="104B86"/>
                </a:solidFill>
              </a:defRPr>
            </a:lvl5pPr>
          </a:lstStyle>
          <a:p>
            <a:pPr lvl="0"/>
            <a:r>
              <a:rPr lang="en-US" dirty="0" smtClean="0"/>
              <a:t>Click to edit language explaining chart, graph or table</a:t>
            </a:r>
          </a:p>
        </p:txBody>
      </p:sp>
      <p:graphicFrame>
        <p:nvGraphicFramePr>
          <p:cNvPr id="15" name="Chart 14"/>
          <p:cNvGraphicFramePr/>
          <p:nvPr userDrawn="1"/>
        </p:nvGraphicFramePr>
        <p:xfrm>
          <a:off x="3200400" y="1447800"/>
          <a:ext cx="56388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 descr="IH_color_150_med-res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547664" y="6096000"/>
            <a:ext cx="1066800" cy="629977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363683" y="6453336"/>
            <a:ext cx="87895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04B8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Page </a:t>
            </a:r>
            <a:fld id="{1B5A4B96-8103-4291-ABA7-0B04750C82BB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104B8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‹#›</a:t>
            </a:fld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104B8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3810000" y="0"/>
            <a:ext cx="533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09599"/>
            <a:ext cx="2895600" cy="533401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2400" b="1" cap="none" baseline="0">
                <a:solidFill>
                  <a:srgbClr val="104B86"/>
                </a:solidFill>
                <a:latin typeface="Lucida Sans" pitchFamily="34" charset="0"/>
              </a:defRPr>
            </a:lvl1pPr>
          </a:lstStyle>
          <a:p>
            <a:r>
              <a:rPr lang="en-US" dirty="0" smtClean="0"/>
              <a:t>Title</a:t>
            </a:r>
            <a:endParaRPr lang="en-GB" dirty="0"/>
          </a:p>
        </p:txBody>
      </p:sp>
      <p:sp>
        <p:nvSpPr>
          <p:cNvPr id="13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57200" y="1295400"/>
            <a:ext cx="2895600" cy="46481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 i="1" baseline="0">
                <a:solidFill>
                  <a:srgbClr val="104B86"/>
                </a:solidFill>
              </a:defRPr>
            </a:lvl1pPr>
            <a:lvl2pPr>
              <a:defRPr>
                <a:solidFill>
                  <a:srgbClr val="104B86"/>
                </a:solidFill>
              </a:defRPr>
            </a:lvl2pPr>
            <a:lvl3pPr>
              <a:defRPr>
                <a:solidFill>
                  <a:srgbClr val="104B86"/>
                </a:solidFill>
              </a:defRPr>
            </a:lvl3pPr>
            <a:lvl4pPr>
              <a:defRPr>
                <a:solidFill>
                  <a:srgbClr val="104B86"/>
                </a:solidFill>
              </a:defRPr>
            </a:lvl4pPr>
            <a:lvl5pPr>
              <a:defRPr>
                <a:solidFill>
                  <a:srgbClr val="104B86"/>
                </a:solidFill>
              </a:defRPr>
            </a:lvl5pPr>
          </a:lstStyle>
          <a:p>
            <a:pPr lvl="0"/>
            <a:r>
              <a:rPr lang="en-US" dirty="0" smtClean="0"/>
              <a:t>Click to edit paragraph text</a:t>
            </a:r>
          </a:p>
        </p:txBody>
      </p:sp>
      <p:pic>
        <p:nvPicPr>
          <p:cNvPr id="14" name="Picture 13" descr="IH_color_150_med-re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67744" y="6096000"/>
            <a:ext cx="1066800" cy="629977"/>
          </a:xfrm>
          <a:prstGeom prst="rect">
            <a:avLst/>
          </a:prstGeom>
        </p:spPr>
      </p:pic>
      <p:sp>
        <p:nvSpPr>
          <p:cNvPr id="16" name="Content Placeholder 2"/>
          <p:cNvSpPr>
            <a:spLocks noGrp="1"/>
          </p:cNvSpPr>
          <p:nvPr>
            <p:ph idx="11" hasCustomPrompt="1"/>
          </p:nvPr>
        </p:nvSpPr>
        <p:spPr>
          <a:xfrm>
            <a:off x="3810000" y="0"/>
            <a:ext cx="5334000" cy="6858000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0" indent="0" algn="ctr">
              <a:buNone/>
              <a:defRPr sz="2800" i="1" baseline="0">
                <a:solidFill>
                  <a:srgbClr val="104B86"/>
                </a:solidFill>
              </a:defRPr>
            </a:lvl1pPr>
            <a:lvl2pPr>
              <a:defRPr>
                <a:solidFill>
                  <a:srgbClr val="104B86"/>
                </a:solidFill>
              </a:defRPr>
            </a:lvl2pPr>
            <a:lvl3pPr>
              <a:defRPr>
                <a:solidFill>
                  <a:srgbClr val="104B86"/>
                </a:solidFill>
              </a:defRPr>
            </a:lvl3pPr>
            <a:lvl4pPr>
              <a:defRPr>
                <a:solidFill>
                  <a:srgbClr val="104B86"/>
                </a:solidFill>
              </a:defRPr>
            </a:lvl4pPr>
            <a:lvl5pPr>
              <a:defRPr>
                <a:solidFill>
                  <a:srgbClr val="104B86"/>
                </a:solidFill>
              </a:defRPr>
            </a:lvl5pPr>
          </a:lstStyle>
          <a:p>
            <a:pPr lvl="0"/>
            <a:r>
              <a:rPr lang="en-US" dirty="0" smtClean="0"/>
              <a:t>Click to add photo or image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363683" y="6453336"/>
            <a:ext cx="87895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04B8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Page </a:t>
            </a:r>
            <a:fld id="{1B5A4B96-8103-4291-ABA7-0B04750C82BB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104B8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‹#›</a:t>
            </a:fld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104B8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9144000" cy="5943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Content Placeholder 2"/>
          <p:cNvSpPr>
            <a:spLocks noGrp="1"/>
          </p:cNvSpPr>
          <p:nvPr>
            <p:ph idx="11" hasCustomPrompt="1"/>
          </p:nvPr>
        </p:nvSpPr>
        <p:spPr>
          <a:xfrm>
            <a:off x="0" y="0"/>
            <a:ext cx="9144000" cy="5943600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0" indent="0" algn="ctr">
              <a:buNone/>
              <a:defRPr sz="2800" i="1" baseline="0">
                <a:solidFill>
                  <a:srgbClr val="104B86"/>
                </a:solidFill>
              </a:defRPr>
            </a:lvl1pPr>
            <a:lvl2pPr>
              <a:defRPr>
                <a:solidFill>
                  <a:srgbClr val="104B86"/>
                </a:solidFill>
              </a:defRPr>
            </a:lvl2pPr>
            <a:lvl3pPr>
              <a:defRPr>
                <a:solidFill>
                  <a:srgbClr val="104B86"/>
                </a:solidFill>
              </a:defRPr>
            </a:lvl3pPr>
            <a:lvl4pPr>
              <a:defRPr>
                <a:solidFill>
                  <a:srgbClr val="104B86"/>
                </a:solidFill>
              </a:defRPr>
            </a:lvl4pPr>
            <a:lvl5pPr>
              <a:defRPr>
                <a:solidFill>
                  <a:srgbClr val="104B86"/>
                </a:solidFill>
              </a:defRPr>
            </a:lvl5pPr>
          </a:lstStyle>
          <a:p>
            <a:pPr lvl="0"/>
            <a:r>
              <a:rPr lang="en-US" dirty="0" smtClean="0"/>
              <a:t>Click to add large photographic image</a:t>
            </a:r>
          </a:p>
        </p:txBody>
      </p:sp>
      <p:sp>
        <p:nvSpPr>
          <p:cNvPr id="26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971800"/>
            <a:ext cx="34290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 b="1" baseline="0">
                <a:solidFill>
                  <a:srgbClr val="104B86"/>
                </a:solidFill>
                <a:latin typeface="Lucida Sans" pitchFamily="34" charset="0"/>
              </a:defRPr>
            </a:lvl1pPr>
          </a:lstStyle>
          <a:p>
            <a:r>
              <a:rPr lang="en-US" dirty="0" smtClean="0"/>
              <a:t>Closing Title, (adjust font color to display on photo)</a:t>
            </a:r>
            <a:endParaRPr lang="en-GB" dirty="0"/>
          </a:p>
        </p:txBody>
      </p:sp>
      <p:sp>
        <p:nvSpPr>
          <p:cNvPr id="2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72000"/>
            <a:ext cx="3429000" cy="1066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 i="1" baseline="0">
                <a:solidFill>
                  <a:srgbClr val="92C2F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 subtitle blurb (adjust font color to display on photo)</a:t>
            </a:r>
            <a:endParaRPr lang="en-GB" dirty="0"/>
          </a:p>
        </p:txBody>
      </p:sp>
      <p:pic>
        <p:nvPicPr>
          <p:cNvPr id="29" name="Picture 28" descr="IH_color_150_med-re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91400" y="6096000"/>
            <a:ext cx="1066800" cy="629977"/>
          </a:xfrm>
          <a:prstGeom prst="rect">
            <a:avLst/>
          </a:prstGeom>
        </p:spPr>
      </p:pic>
      <p:cxnSp>
        <p:nvCxnSpPr>
          <p:cNvPr id="30" name="Straight Connector 29"/>
          <p:cNvCxnSpPr/>
          <p:nvPr userDrawn="1"/>
        </p:nvCxnSpPr>
        <p:spPr>
          <a:xfrm>
            <a:off x="457200" y="6858000"/>
            <a:ext cx="815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ubtitle 2"/>
          <p:cNvSpPr txBox="1">
            <a:spLocks/>
          </p:cNvSpPr>
          <p:nvPr userDrawn="1"/>
        </p:nvSpPr>
        <p:spPr>
          <a:xfrm>
            <a:off x="533400" y="6459908"/>
            <a:ext cx="2286000" cy="381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i="1" baseline="0">
                <a:solidFill>
                  <a:srgbClr val="92C2F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04B8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Page </a:t>
            </a:r>
            <a:fld id="{1B5A4B96-8103-4291-ABA7-0B04750C82BB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104B8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‹#›</a:t>
            </a:fld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104B8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 spd="med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ada.ca/en/health-canada/services/publications/healthy-living/guidelines-canadian-drinking-water-quality-guideline-technical-document-manganese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healthlinkbc.ca/healthlinkbc-files/manganese-drinking-water#:~:text=Health%20Canada%20has%20set%20a,e.g.%20infants%20and%20young%20children)." TargetMode="External"/><Relationship Id="rId4" Type="http://schemas.openxmlformats.org/officeDocument/2006/relationships/hyperlink" Target="https://www2.gov.bc.ca/assets/gov/environment/air-land-water/water/waterquality/how-drinking-water-is-protected-in-bc/dwog_part_b_-_13_manganese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Manganese Guideline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5661248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bg1"/>
                </a:solidFill>
              </a:rPr>
              <a:t>Excellent health and care for everyone, everywhere, every time.</a:t>
            </a:r>
            <a:endParaRPr lang="en-CA" i="1" dirty="0">
              <a:solidFill>
                <a:schemeClr val="bg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mtClean="0"/>
              <a:t>Stacey Sowa, Drinking Water Coordinator</a:t>
            </a:r>
          </a:p>
          <a:p>
            <a:r>
              <a:rPr lang="en-CA" smtClean="0"/>
              <a:t>Island Health</a:t>
            </a:r>
          </a:p>
          <a:p>
            <a:r>
              <a:rPr lang="en-CA" smtClean="0"/>
              <a:t>November 17, 2022</a:t>
            </a:r>
            <a:endParaRPr lang="en-CA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-36512" y="3284984"/>
            <a:ext cx="9144000" cy="16557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1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Stacey Sowa, Drinking Water Coordinator</a:t>
            </a:r>
          </a:p>
          <a:p>
            <a:pPr marL="0" indent="0" algn="ctr">
              <a:buNone/>
            </a:pPr>
            <a:r>
              <a:rPr lang="en-CA" sz="1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Island Health</a:t>
            </a:r>
          </a:p>
          <a:p>
            <a:pPr marL="0" indent="0" algn="ctr">
              <a:buNone/>
            </a:pPr>
            <a:r>
              <a:rPr lang="en-CA" sz="1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November 17, 2022</a:t>
            </a:r>
            <a:endParaRPr lang="en-CA" sz="18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Action Plan: Sampling and Monitoring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/>
              <a:t>Initial screening</a:t>
            </a:r>
          </a:p>
          <a:p>
            <a:pPr lvl="1"/>
            <a:r>
              <a:rPr lang="en-CA" sz="2400" dirty="0"/>
              <a:t>Source</a:t>
            </a:r>
          </a:p>
          <a:p>
            <a:pPr lvl="1"/>
            <a:r>
              <a:rPr lang="en-CA" sz="2400" dirty="0"/>
              <a:t>Water entering distribution</a:t>
            </a:r>
          </a:p>
          <a:p>
            <a:pPr lvl="1"/>
            <a:r>
              <a:rPr lang="en-CA" sz="2400" dirty="0"/>
              <a:t>Distribution</a:t>
            </a:r>
          </a:p>
          <a:p>
            <a:endParaRPr lang="en-CA" sz="2800" dirty="0"/>
          </a:p>
          <a:p>
            <a:r>
              <a:rPr lang="en-CA" sz="2800" dirty="0"/>
              <a:t>Routine monitoring</a:t>
            </a:r>
          </a:p>
          <a:p>
            <a:pPr lvl="1"/>
            <a:r>
              <a:rPr lang="en-CA" sz="2400" dirty="0"/>
              <a:t>Quarterly</a:t>
            </a:r>
          </a:p>
          <a:p>
            <a:pPr lvl="1"/>
            <a:r>
              <a:rPr lang="en-CA" sz="2400" dirty="0"/>
              <a:t>Recommend arsenic and lead included</a:t>
            </a:r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218023952"/>
      </p:ext>
    </p:extLst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Action Plan – Mitigation Options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/>
              <a:t>Blending</a:t>
            </a:r>
          </a:p>
          <a:p>
            <a:endParaRPr lang="en-CA" sz="2400" dirty="0"/>
          </a:p>
          <a:p>
            <a:r>
              <a:rPr lang="en-CA" sz="2400" dirty="0"/>
              <a:t>Oxidation, flocculation/coagulation, and filtration</a:t>
            </a:r>
          </a:p>
          <a:p>
            <a:endParaRPr lang="en-CA" sz="2400" dirty="0"/>
          </a:p>
          <a:p>
            <a:r>
              <a:rPr lang="en-CA" sz="2400" dirty="0"/>
              <a:t>Adsorption</a:t>
            </a:r>
          </a:p>
          <a:p>
            <a:endParaRPr lang="en-CA" sz="2400" dirty="0"/>
          </a:p>
          <a:p>
            <a:r>
              <a:rPr lang="en-CA" sz="2400" dirty="0"/>
              <a:t>Softening and Ion Exchange</a:t>
            </a:r>
          </a:p>
          <a:p>
            <a:endParaRPr lang="en-CA" sz="2400" dirty="0"/>
          </a:p>
          <a:p>
            <a:r>
              <a:rPr lang="en-CA" sz="2400" dirty="0"/>
              <a:t>Distribution Management</a:t>
            </a:r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787240953"/>
      </p:ext>
    </p:extLst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Action Plan – Distribution Management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000" dirty="0"/>
              <a:t>Monitoring</a:t>
            </a:r>
          </a:p>
          <a:p>
            <a:pPr lvl="1"/>
            <a:r>
              <a:rPr lang="en-CA" sz="1800" dirty="0"/>
              <a:t>Identify Key Areas</a:t>
            </a:r>
          </a:p>
          <a:p>
            <a:pPr lvl="1"/>
            <a:r>
              <a:rPr lang="en-CA" sz="1800" dirty="0"/>
              <a:t>Routine</a:t>
            </a:r>
          </a:p>
          <a:p>
            <a:pPr lvl="2"/>
            <a:r>
              <a:rPr lang="en-CA" sz="1600" dirty="0"/>
              <a:t>Quarterly</a:t>
            </a:r>
          </a:p>
          <a:p>
            <a:pPr lvl="1"/>
            <a:r>
              <a:rPr lang="en-CA" sz="1800" dirty="0"/>
              <a:t>Ad-hoc</a:t>
            </a:r>
          </a:p>
          <a:p>
            <a:pPr lvl="2"/>
            <a:r>
              <a:rPr lang="en-CA" sz="1600" dirty="0"/>
              <a:t>Post-flushing</a:t>
            </a:r>
          </a:p>
          <a:p>
            <a:pPr lvl="2"/>
            <a:r>
              <a:rPr lang="en-CA" sz="1600" dirty="0"/>
              <a:t>Complaint Driven</a:t>
            </a:r>
          </a:p>
          <a:p>
            <a:r>
              <a:rPr lang="en-CA" sz="2000" dirty="0"/>
              <a:t>Stable Water Chemistry</a:t>
            </a:r>
          </a:p>
          <a:p>
            <a:pPr lvl="1"/>
            <a:r>
              <a:rPr lang="en-CA" sz="1800" dirty="0"/>
              <a:t>Minimizes release from settled accumulations</a:t>
            </a:r>
          </a:p>
          <a:p>
            <a:r>
              <a:rPr lang="en-CA" sz="2000" dirty="0"/>
              <a:t>Minimize disturbances </a:t>
            </a:r>
          </a:p>
          <a:p>
            <a:r>
              <a:rPr lang="en-CA" sz="2000" dirty="0"/>
              <a:t>Flushing</a:t>
            </a:r>
          </a:p>
          <a:p>
            <a:pPr lvl="1"/>
            <a:r>
              <a:rPr lang="en-CA" sz="1800" dirty="0"/>
              <a:t>Pros and cons</a:t>
            </a:r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980367822"/>
      </p:ext>
    </p:extLst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Action Plan - Challenges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sz="2800" dirty="0"/>
          </a:p>
          <a:p>
            <a:pPr>
              <a:buFontTx/>
              <a:buChar char="-"/>
            </a:pPr>
            <a:r>
              <a:rPr lang="en-CA" sz="2800" dirty="0"/>
              <a:t>Available system information</a:t>
            </a:r>
          </a:p>
          <a:p>
            <a:pPr>
              <a:buFontTx/>
              <a:buChar char="-"/>
            </a:pPr>
            <a:endParaRPr lang="en-CA" sz="2800" dirty="0"/>
          </a:p>
          <a:p>
            <a:pPr>
              <a:buFontTx/>
              <a:buChar char="-"/>
            </a:pPr>
            <a:r>
              <a:rPr lang="en-CA" sz="2800" dirty="0"/>
              <a:t>Financial</a:t>
            </a:r>
          </a:p>
          <a:p>
            <a:pPr lvl="1">
              <a:buFontTx/>
              <a:buChar char="-"/>
            </a:pPr>
            <a:r>
              <a:rPr lang="en-CA" sz="2400" dirty="0"/>
              <a:t>Cost to system</a:t>
            </a:r>
          </a:p>
          <a:p>
            <a:pPr lvl="1">
              <a:buFontTx/>
              <a:buChar char="-"/>
            </a:pPr>
            <a:r>
              <a:rPr lang="en-CA" sz="2400" dirty="0"/>
              <a:t>Cost to users</a:t>
            </a:r>
          </a:p>
          <a:p>
            <a:pPr>
              <a:buFontTx/>
              <a:buChar char="-"/>
            </a:pPr>
            <a:endParaRPr lang="en-CA" sz="2800" dirty="0"/>
          </a:p>
          <a:p>
            <a:pPr>
              <a:buFontTx/>
              <a:buChar char="-"/>
            </a:pPr>
            <a:r>
              <a:rPr lang="en-CA" sz="2800" dirty="0"/>
              <a:t>Expertise</a:t>
            </a:r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946409832"/>
      </p:ext>
    </p:extLst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Island Health doing?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  <a:p>
            <a:r>
              <a:rPr lang="en-CA" dirty="0" smtClean="0"/>
              <a:t>Identified </a:t>
            </a:r>
            <a:r>
              <a:rPr lang="en-CA" dirty="0"/>
              <a:t>water systems with exceedances</a:t>
            </a:r>
          </a:p>
          <a:p>
            <a:endParaRPr lang="en-CA" dirty="0"/>
          </a:p>
          <a:p>
            <a:r>
              <a:rPr lang="en-CA" dirty="0"/>
              <a:t>Launched Communication to affected systems</a:t>
            </a:r>
          </a:p>
          <a:p>
            <a:pPr lvl="1"/>
            <a:r>
              <a:rPr lang="en-CA" dirty="0"/>
              <a:t>October 2022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25120191"/>
      </p:ext>
    </p:extLst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Island Health doing?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2400" dirty="0"/>
              <a:t>Core Requirements:</a:t>
            </a:r>
          </a:p>
          <a:p>
            <a:pPr marL="0" indent="0">
              <a:buNone/>
            </a:pPr>
            <a:endParaRPr lang="en-CA" sz="2400" dirty="0"/>
          </a:p>
          <a:p>
            <a:pPr>
              <a:buFontTx/>
              <a:buChar char="-"/>
            </a:pPr>
            <a:r>
              <a:rPr lang="en-CA" sz="2400" dirty="0"/>
              <a:t>Communicate to users where distribution exceedances exist</a:t>
            </a:r>
          </a:p>
          <a:p>
            <a:pPr lvl="1">
              <a:buFontTx/>
              <a:buChar char="-"/>
            </a:pPr>
            <a:r>
              <a:rPr lang="en-CA" sz="2000" dirty="0"/>
              <a:t>0.300mg/L</a:t>
            </a:r>
          </a:p>
          <a:p>
            <a:pPr>
              <a:buFontTx/>
              <a:buChar char="-"/>
            </a:pPr>
            <a:endParaRPr lang="en-CA" sz="2400" dirty="0"/>
          </a:p>
          <a:p>
            <a:pPr>
              <a:buFontTx/>
              <a:buChar char="-"/>
            </a:pPr>
            <a:r>
              <a:rPr lang="en-CA" sz="2400" dirty="0"/>
              <a:t>Update water quality data</a:t>
            </a:r>
          </a:p>
          <a:p>
            <a:pPr>
              <a:buFontTx/>
              <a:buChar char="-"/>
            </a:pPr>
            <a:endParaRPr lang="en-CA" sz="2400" dirty="0"/>
          </a:p>
          <a:p>
            <a:pPr>
              <a:buFontTx/>
              <a:buChar char="-"/>
            </a:pPr>
            <a:r>
              <a:rPr lang="en-CA" sz="2400" dirty="0"/>
              <a:t>Submit Implementation Plan</a:t>
            </a:r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940941765"/>
      </p:ext>
    </p:extLst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Island Health doing?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Review and Approval of Implementation Plans:</a:t>
            </a:r>
          </a:p>
          <a:p>
            <a:pPr marL="0" indent="0">
              <a:buNone/>
            </a:pPr>
            <a:endParaRPr lang="en-CA" dirty="0"/>
          </a:p>
          <a:p>
            <a:pPr>
              <a:buFontTx/>
              <a:buChar char="-"/>
            </a:pPr>
            <a:r>
              <a:rPr lang="en-CA" dirty="0"/>
              <a:t>Case-by-case</a:t>
            </a:r>
          </a:p>
          <a:p>
            <a:pPr lvl="1">
              <a:buFontTx/>
              <a:buChar char="-"/>
            </a:pPr>
            <a:r>
              <a:rPr lang="en-CA" dirty="0" err="1"/>
              <a:t>Mn</a:t>
            </a:r>
            <a:r>
              <a:rPr lang="en-CA" dirty="0"/>
              <a:t> levels</a:t>
            </a:r>
          </a:p>
          <a:p>
            <a:pPr lvl="1">
              <a:buFontTx/>
              <a:buChar char="-"/>
            </a:pPr>
            <a:r>
              <a:rPr lang="en-CA" dirty="0"/>
              <a:t>Risk level of users (i.e. daycares, schools, etc.)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59797391"/>
      </p:ext>
    </p:extLst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en-CA" sz="7200" dirty="0" smtClean="0"/>
              <a:t>QUESTIONS??</a:t>
            </a:r>
            <a:endParaRPr lang="en-CA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910" y="2204864"/>
            <a:ext cx="8229600" cy="3412976"/>
          </a:xfrm>
        </p:spPr>
        <p:txBody>
          <a:bodyPr/>
          <a:lstStyle/>
          <a:p>
            <a:pPr marL="0" indent="0">
              <a:buNone/>
            </a:pPr>
            <a:r>
              <a:rPr lang="en-CA" sz="2400" dirty="0"/>
              <a:t>Stacey Sowa, Drinking Water Program Coordinator, Island Health</a:t>
            </a:r>
          </a:p>
          <a:p>
            <a:pPr marL="0" indent="0">
              <a:buNone/>
            </a:pPr>
            <a:r>
              <a:rPr lang="en-CA" sz="2400" dirty="0"/>
              <a:t>stacey.sowa@islandhealth.ca</a:t>
            </a:r>
          </a:p>
          <a:p>
            <a:pPr marL="0" indent="0">
              <a:buNone/>
            </a:pPr>
            <a:endParaRPr lang="en-CA" sz="2400" dirty="0"/>
          </a:p>
          <a:p>
            <a:pPr marL="0" indent="0">
              <a:buNone/>
            </a:pPr>
            <a:r>
              <a:rPr lang="en-CA" sz="2400" dirty="0"/>
              <a:t>Contact your DWO</a:t>
            </a:r>
          </a:p>
          <a:p>
            <a:pPr marL="0" indent="0">
              <a:buNone/>
            </a:pPr>
            <a:r>
              <a:rPr lang="en-CA" sz="2400" b="1" dirty="0"/>
              <a:t>Health Protection Office Locations: </a:t>
            </a:r>
            <a:r>
              <a:rPr lang="en-CA" sz="2400" dirty="0"/>
              <a:t>https://www.islandhealth.ca/our-locations/health-protection-environmental-services-locations</a:t>
            </a:r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788069734"/>
      </p:ext>
    </p:extLst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/>
              <a:t>Background</a:t>
            </a:r>
          </a:p>
          <a:p>
            <a:r>
              <a:rPr lang="en-CA" sz="2400" dirty="0"/>
              <a:t>Why do we care?</a:t>
            </a:r>
          </a:p>
          <a:p>
            <a:r>
              <a:rPr lang="en-CA" sz="2400" dirty="0"/>
              <a:t>Guidance and Resources</a:t>
            </a:r>
          </a:p>
          <a:p>
            <a:r>
              <a:rPr lang="en-CA" sz="2400" dirty="0"/>
              <a:t>Action Plan</a:t>
            </a:r>
          </a:p>
          <a:p>
            <a:pPr lvl="1"/>
            <a:r>
              <a:rPr lang="en-CA" sz="2000" dirty="0"/>
              <a:t>Communication</a:t>
            </a:r>
          </a:p>
          <a:p>
            <a:pPr lvl="1"/>
            <a:r>
              <a:rPr lang="en-CA" sz="2000" dirty="0"/>
              <a:t>Sampling and Monitoring</a:t>
            </a:r>
          </a:p>
          <a:p>
            <a:pPr lvl="1"/>
            <a:r>
              <a:rPr lang="en-CA" sz="2000" dirty="0"/>
              <a:t>Mitigation Options</a:t>
            </a:r>
          </a:p>
          <a:p>
            <a:pPr lvl="1"/>
            <a:r>
              <a:rPr lang="en-CA" sz="2000" dirty="0"/>
              <a:t>Distribution Management</a:t>
            </a:r>
          </a:p>
          <a:p>
            <a:pPr lvl="1"/>
            <a:r>
              <a:rPr lang="en-CA" sz="2000" dirty="0"/>
              <a:t>Challenges</a:t>
            </a:r>
          </a:p>
          <a:p>
            <a:r>
              <a:rPr lang="en-CA" sz="2400" dirty="0"/>
              <a:t>What is Island Health doing</a:t>
            </a:r>
            <a:r>
              <a:rPr lang="en-CA" sz="2400" dirty="0" smtClean="0"/>
              <a:t>?</a:t>
            </a:r>
          </a:p>
          <a:p>
            <a:r>
              <a:rPr lang="en-CA" sz="2400" dirty="0" smtClean="0"/>
              <a:t>Questions</a:t>
            </a:r>
            <a:endParaRPr lang="en-CA" sz="2400" dirty="0"/>
          </a:p>
          <a:p>
            <a:endParaRPr lang="en-GB" sz="2000" dirty="0"/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Background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2000" dirty="0"/>
              <a:t>What is Manganese (</a:t>
            </a:r>
            <a:r>
              <a:rPr lang="en-CA" sz="2000" dirty="0" err="1"/>
              <a:t>Mn</a:t>
            </a:r>
            <a:r>
              <a:rPr lang="en-CA" sz="2000" dirty="0"/>
              <a:t>)?</a:t>
            </a:r>
          </a:p>
          <a:p>
            <a:pPr>
              <a:buFontTx/>
              <a:buChar char="-"/>
            </a:pPr>
            <a:r>
              <a:rPr lang="en-CA" sz="2000" dirty="0"/>
              <a:t>Chemical element #25</a:t>
            </a:r>
          </a:p>
          <a:p>
            <a:pPr>
              <a:buFontTx/>
              <a:buChar char="-"/>
            </a:pPr>
            <a:r>
              <a:rPr lang="en-CA" sz="2000" dirty="0"/>
              <a:t>Heavy metal</a:t>
            </a:r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r>
              <a:rPr lang="en-CA" sz="2000" dirty="0"/>
              <a:t>What is </a:t>
            </a:r>
            <a:r>
              <a:rPr lang="en-CA" sz="2000" dirty="0" err="1"/>
              <a:t>Mn</a:t>
            </a:r>
            <a:r>
              <a:rPr lang="en-CA" sz="2000" dirty="0"/>
              <a:t> used for?</a:t>
            </a:r>
          </a:p>
          <a:p>
            <a:pPr>
              <a:buFontTx/>
              <a:buChar char="-"/>
            </a:pPr>
            <a:r>
              <a:rPr lang="en-CA" sz="2000" dirty="0"/>
              <a:t>Alloys (i.e. steel)</a:t>
            </a:r>
          </a:p>
          <a:p>
            <a:pPr>
              <a:buFontTx/>
              <a:buChar char="-"/>
            </a:pPr>
            <a:r>
              <a:rPr lang="en-CA" sz="2000" dirty="0"/>
              <a:t>Batteries </a:t>
            </a:r>
          </a:p>
          <a:p>
            <a:pPr>
              <a:buFontTx/>
              <a:buChar char="-"/>
            </a:pPr>
            <a:r>
              <a:rPr lang="en-CA" sz="2000" dirty="0"/>
              <a:t>Drinking Water Treatment</a:t>
            </a:r>
          </a:p>
          <a:p>
            <a:pPr>
              <a:buFontTx/>
              <a:buChar char="-"/>
            </a:pPr>
            <a:r>
              <a:rPr lang="en-CA" sz="2000" dirty="0"/>
              <a:t>Human body functions</a:t>
            </a:r>
          </a:p>
          <a:p>
            <a:endParaRPr lang="en-CA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4067944" y="2060848"/>
            <a:ext cx="2630810" cy="1550177"/>
            <a:chOff x="8362950" y="1690688"/>
            <a:chExt cx="2990850" cy="1769995"/>
          </a:xfrm>
        </p:grpSpPr>
        <p:pic>
          <p:nvPicPr>
            <p:cNvPr id="5" name="Picture 2" descr="Chem4Kids.com: Manganese: Orbital and Bonding Inf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62950" y="1690688"/>
              <a:ext cx="2990850" cy="1524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8362950" y="3214689"/>
              <a:ext cx="2990850" cy="245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800" dirty="0">
                  <a:solidFill>
                    <a:schemeClr val="bg2">
                      <a:lumMod val="20000"/>
                      <a:lumOff val="80000"/>
                    </a:schemeClr>
                  </a:solidFill>
                </a:rPr>
                <a:t>Source: </a:t>
              </a:r>
              <a:r>
                <a:rPr lang="en-CA" sz="800" dirty="0" smtClean="0">
                  <a:solidFill>
                    <a:schemeClr val="bg2">
                      <a:lumMod val="20000"/>
                      <a:lumOff val="80000"/>
                    </a:schemeClr>
                  </a:solidFill>
                </a:rPr>
                <a:t>chem4kids.com</a:t>
              </a:r>
              <a:endParaRPr lang="en-CA" sz="800" dirty="0">
                <a:solidFill>
                  <a:schemeClr val="bg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492105" y="3742870"/>
            <a:ext cx="2304054" cy="1836069"/>
            <a:chOff x="8362949" y="3565070"/>
            <a:chExt cx="2619376" cy="2096427"/>
          </a:xfrm>
        </p:grpSpPr>
        <p:sp>
          <p:nvSpPr>
            <p:cNvPr id="8" name="TextBox 7"/>
            <p:cNvSpPr txBox="1"/>
            <p:nvPr/>
          </p:nvSpPr>
          <p:spPr>
            <a:xfrm>
              <a:off x="8362949" y="5274935"/>
              <a:ext cx="2619375" cy="3865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800" dirty="0" smtClean="0">
                  <a:solidFill>
                    <a:schemeClr val="bg2">
                      <a:lumMod val="20000"/>
                      <a:lumOff val="80000"/>
                    </a:schemeClr>
                  </a:solidFill>
                </a:rPr>
                <a:t>Source: https</a:t>
              </a:r>
              <a:r>
                <a:rPr lang="en-CA" sz="800" dirty="0">
                  <a:solidFill>
                    <a:schemeClr val="bg2">
                      <a:lumMod val="20000"/>
                      <a:lumOff val="80000"/>
                    </a:schemeClr>
                  </a:solidFill>
                </a:rPr>
                <a:t>://www.mindat.org/element/Manganese</a:t>
              </a:r>
            </a:p>
          </p:txBody>
        </p:sp>
        <p:pic>
          <p:nvPicPr>
            <p:cNvPr id="9" name="Picture 4" descr="The mineralogy of Manganes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62950" y="3565070"/>
              <a:ext cx="2619375" cy="17430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4372497"/>
      </p:ext>
    </p:extLst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Background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sz="2400" dirty="0" smtClean="0"/>
          </a:p>
          <a:p>
            <a:pPr marL="0" indent="0">
              <a:buNone/>
            </a:pPr>
            <a:endParaRPr lang="en-CA" sz="2400" dirty="0"/>
          </a:p>
          <a:p>
            <a:pPr marL="0" indent="0">
              <a:buNone/>
            </a:pPr>
            <a:r>
              <a:rPr lang="en-CA" sz="2400" dirty="0" smtClean="0"/>
              <a:t>Where </a:t>
            </a:r>
            <a:r>
              <a:rPr lang="en-CA" sz="2400" dirty="0"/>
              <a:t>might we interact with </a:t>
            </a:r>
            <a:r>
              <a:rPr lang="en-CA" sz="2400" dirty="0" err="1"/>
              <a:t>Mn</a:t>
            </a:r>
            <a:r>
              <a:rPr lang="en-CA" sz="2400" dirty="0"/>
              <a:t> in our environment?</a:t>
            </a:r>
          </a:p>
          <a:p>
            <a:pPr>
              <a:buFontTx/>
              <a:buChar char="-"/>
            </a:pPr>
            <a:r>
              <a:rPr lang="en-CA" sz="2400" dirty="0"/>
              <a:t>Naturally occurring in environment</a:t>
            </a:r>
          </a:p>
          <a:p>
            <a:pPr>
              <a:buFontTx/>
              <a:buChar char="-"/>
            </a:pPr>
            <a:r>
              <a:rPr lang="en-CA" sz="2400" dirty="0"/>
              <a:t>Food</a:t>
            </a:r>
          </a:p>
          <a:p>
            <a:pPr>
              <a:buFontTx/>
              <a:buChar char="-"/>
            </a:pPr>
            <a:r>
              <a:rPr lang="en-CA" sz="2400" dirty="0"/>
              <a:t>Anthropogenic sources (i.e. industry, mining)</a:t>
            </a:r>
          </a:p>
          <a:p>
            <a:pPr>
              <a:buFontTx/>
              <a:buChar char="-"/>
            </a:pPr>
            <a:r>
              <a:rPr lang="en-CA" sz="2400" dirty="0"/>
              <a:t>Water treatment additives</a:t>
            </a:r>
          </a:p>
          <a:p>
            <a:endParaRPr lang="en-CA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6732240" y="3068960"/>
            <a:ext cx="2067694" cy="2622408"/>
            <a:chOff x="8782050" y="3188970"/>
            <a:chExt cx="2571750" cy="3065742"/>
          </a:xfrm>
        </p:grpSpPr>
        <p:pic>
          <p:nvPicPr>
            <p:cNvPr id="5" name="Picture 2" descr="File:Effect of drops of KMnO4 in water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82050" y="3188970"/>
              <a:ext cx="2571750" cy="2571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8801100" y="5715000"/>
              <a:ext cx="2552700" cy="5397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800" dirty="0">
                  <a:solidFill>
                    <a:schemeClr val="bg2">
                      <a:lumMod val="20000"/>
                      <a:lumOff val="80000"/>
                    </a:schemeClr>
                  </a:solidFill>
                </a:rPr>
                <a:t>Source: https://commons.wikimedia.org/wiki/File:Effect_of_drops_of_KMnO4_in_water.jpg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6752510"/>
      </p:ext>
    </p:extLst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Background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2800" dirty="0"/>
              <a:t>Guidelines for Canadian Drinking Water Quality:</a:t>
            </a:r>
          </a:p>
          <a:p>
            <a:endParaRPr lang="en-CA" sz="2800" dirty="0"/>
          </a:p>
          <a:p>
            <a:r>
              <a:rPr lang="en-CA" sz="2800" dirty="0"/>
              <a:t>Pre-2019 – AO only</a:t>
            </a:r>
          </a:p>
          <a:p>
            <a:pPr marL="0" indent="0">
              <a:buNone/>
            </a:pPr>
            <a:endParaRPr lang="en-CA" sz="2800" dirty="0"/>
          </a:p>
          <a:p>
            <a:r>
              <a:rPr lang="en-CA" sz="2800" dirty="0"/>
              <a:t>2019 – New limits set:</a:t>
            </a:r>
          </a:p>
          <a:p>
            <a:pPr lvl="1"/>
            <a:r>
              <a:rPr lang="en-CA" sz="2400" dirty="0"/>
              <a:t>AO – 0.02mg/L</a:t>
            </a:r>
          </a:p>
          <a:p>
            <a:pPr lvl="1"/>
            <a:r>
              <a:rPr lang="en-CA" sz="2400" dirty="0"/>
              <a:t>MAC – 0.120mg/L</a:t>
            </a:r>
          </a:p>
          <a:p>
            <a:endParaRPr lang="en-CA" sz="2800" dirty="0"/>
          </a:p>
        </p:txBody>
      </p:sp>
      <p:pic>
        <p:nvPicPr>
          <p:cNvPr id="4" name="Picture 4" descr="https://www.canada.ca/content/dam/hc-sc/images/services/publications/healthy-living/guidelines-canadian-drinking-water-quality-guideline-technical-document-manganese/pub-manganese-e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628576"/>
            <a:ext cx="2084204" cy="2645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582139"/>
      </p:ext>
    </p:extLst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Why do we care?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2400" dirty="0"/>
              <a:t>Health Impacts:</a:t>
            </a:r>
          </a:p>
          <a:p>
            <a:pPr>
              <a:buFontTx/>
              <a:buChar char="-"/>
            </a:pPr>
            <a:r>
              <a:rPr lang="en-CA" sz="2400" dirty="0"/>
              <a:t>Neurological effects in children</a:t>
            </a:r>
          </a:p>
          <a:p>
            <a:pPr lvl="1">
              <a:buFontTx/>
              <a:buChar char="-"/>
            </a:pPr>
            <a:r>
              <a:rPr lang="en-CA" sz="2000" dirty="0"/>
              <a:t>Infants most impacted</a:t>
            </a:r>
          </a:p>
          <a:p>
            <a:pPr marL="0" indent="0">
              <a:buNone/>
            </a:pPr>
            <a:r>
              <a:rPr lang="en-CA" sz="2400" dirty="0"/>
              <a:t>- No studies currently link </a:t>
            </a:r>
            <a:r>
              <a:rPr lang="en-CA" sz="2400" dirty="0" err="1"/>
              <a:t>Mn</a:t>
            </a:r>
            <a:r>
              <a:rPr lang="en-CA" sz="2400" dirty="0"/>
              <a:t> to cancer</a:t>
            </a:r>
          </a:p>
          <a:p>
            <a:pPr marL="0" indent="0">
              <a:buNone/>
            </a:pPr>
            <a:endParaRPr lang="en-CA" sz="2400" dirty="0"/>
          </a:p>
          <a:p>
            <a:pPr marL="0" indent="0">
              <a:buNone/>
            </a:pPr>
            <a:r>
              <a:rPr lang="en-CA" sz="2400" dirty="0"/>
              <a:t>Other Impacts:</a:t>
            </a:r>
          </a:p>
          <a:p>
            <a:pPr marL="0" indent="0">
              <a:buNone/>
            </a:pPr>
            <a:r>
              <a:rPr lang="en-CA" sz="2400" dirty="0"/>
              <a:t>- </a:t>
            </a:r>
            <a:r>
              <a:rPr lang="en-CA" sz="2400" dirty="0" err="1"/>
              <a:t>Mn</a:t>
            </a:r>
            <a:r>
              <a:rPr lang="en-CA" sz="2400" dirty="0"/>
              <a:t> can cause:</a:t>
            </a:r>
          </a:p>
          <a:p>
            <a:pPr lvl="1"/>
            <a:r>
              <a:rPr lang="en-CA" sz="2000" dirty="0"/>
              <a:t>Staining of fixtures</a:t>
            </a:r>
          </a:p>
          <a:p>
            <a:pPr lvl="1"/>
            <a:r>
              <a:rPr lang="en-CA" sz="2000" dirty="0"/>
              <a:t>Discoloured water</a:t>
            </a:r>
          </a:p>
          <a:p>
            <a:pPr lvl="1"/>
            <a:r>
              <a:rPr lang="en-CA" sz="2000" dirty="0"/>
              <a:t>Taste and odor issues</a:t>
            </a:r>
          </a:p>
          <a:p>
            <a:endParaRPr lang="en-CA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6132430" y="2852936"/>
            <a:ext cx="2536824" cy="2445937"/>
            <a:chOff x="9418320" y="4481671"/>
            <a:chExt cx="2102484" cy="2072311"/>
          </a:xfrm>
        </p:grpSpPr>
        <p:pic>
          <p:nvPicPr>
            <p:cNvPr id="5" name="Picture 2" descr="Severe Manganese/Iron staining in prospective house : r/HomeImprovemen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18320" y="4481671"/>
              <a:ext cx="2102484" cy="15768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9418320" y="6058534"/>
              <a:ext cx="2102484" cy="4954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800" dirty="0">
                  <a:solidFill>
                    <a:schemeClr val="bg2">
                      <a:lumMod val="20000"/>
                      <a:lumOff val="80000"/>
                    </a:schemeClr>
                  </a:solidFill>
                </a:rPr>
                <a:t>Source: https://www.reddit.com/r/HomeImprovement/comments/3d79q6/severe_manganeseiron_staining_in_prospective_house/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1244716"/>
      </p:ext>
    </p:extLst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Why do we care?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2400" dirty="0"/>
              <a:t>Additional health impact considerations:</a:t>
            </a:r>
          </a:p>
          <a:p>
            <a:pPr marL="0" indent="0">
              <a:buNone/>
            </a:pPr>
            <a:endParaRPr lang="en-CA" sz="2400" dirty="0"/>
          </a:p>
          <a:p>
            <a:r>
              <a:rPr lang="en-CA" sz="2400" dirty="0"/>
              <a:t>Water entering distribution with levels exceeding 0.015mg/L</a:t>
            </a:r>
          </a:p>
          <a:p>
            <a:endParaRPr lang="en-CA" sz="2400" dirty="0"/>
          </a:p>
          <a:p>
            <a:r>
              <a:rPr lang="en-CA" sz="2400" dirty="0"/>
              <a:t>Other heavy metals</a:t>
            </a:r>
          </a:p>
          <a:p>
            <a:pPr lvl="1"/>
            <a:r>
              <a:rPr lang="en-CA" sz="2000" dirty="0" err="1"/>
              <a:t>Mn</a:t>
            </a:r>
            <a:r>
              <a:rPr lang="en-CA" sz="2000" dirty="0"/>
              <a:t> is an “effective scavenger and sink”</a:t>
            </a:r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886936820"/>
      </p:ext>
    </p:extLst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Guidance and Resources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4343400"/>
          </a:xfrm>
        </p:spPr>
        <p:txBody>
          <a:bodyPr/>
          <a:lstStyle/>
          <a:p>
            <a:r>
              <a:rPr lang="en-CA" sz="2400" dirty="0"/>
              <a:t>Health Canada - </a:t>
            </a:r>
            <a:r>
              <a:rPr lang="en-US" sz="2400" b="1" dirty="0">
                <a:hlinkClick r:id="rId3"/>
              </a:rPr>
              <a:t>Guidelines for Canadian Drinking Water Quality: Guideline Technical Document – Manganese</a:t>
            </a:r>
            <a:endParaRPr lang="en-US" sz="2400" b="1" dirty="0"/>
          </a:p>
          <a:p>
            <a:endParaRPr lang="en-US" sz="2400" b="1" dirty="0"/>
          </a:p>
          <a:p>
            <a:r>
              <a:rPr lang="en-CA" sz="2400" dirty="0"/>
              <a:t>Ministry of Health – </a:t>
            </a:r>
            <a:r>
              <a:rPr lang="en-CA" sz="2400" b="1" dirty="0" smtClean="0">
                <a:hlinkClick r:id="rId4"/>
              </a:rPr>
              <a:t>Guidance on Manganese in Drinking Water</a:t>
            </a:r>
            <a:endParaRPr lang="en-CA" sz="2400" b="1" dirty="0" smtClean="0"/>
          </a:p>
          <a:p>
            <a:endParaRPr lang="en-CA" sz="2400" dirty="0" smtClean="0"/>
          </a:p>
          <a:p>
            <a:r>
              <a:rPr lang="en-CA" sz="2400" dirty="0" err="1" smtClean="0"/>
              <a:t>HealthLink</a:t>
            </a:r>
            <a:r>
              <a:rPr lang="en-CA" sz="2400" dirty="0" smtClean="0"/>
              <a:t> </a:t>
            </a:r>
            <a:r>
              <a:rPr lang="en-CA" sz="2400" dirty="0"/>
              <a:t>BC </a:t>
            </a:r>
            <a:r>
              <a:rPr lang="en-CA" sz="2400" b="1" dirty="0"/>
              <a:t>– </a:t>
            </a:r>
            <a:r>
              <a:rPr lang="en-CA" sz="2400" b="1" dirty="0">
                <a:hlinkClick r:id="rId5"/>
              </a:rPr>
              <a:t>Manganese in Drinking </a:t>
            </a:r>
            <a:r>
              <a:rPr lang="en-CA" sz="2400" b="1" dirty="0" smtClean="0">
                <a:hlinkClick r:id="rId5"/>
              </a:rPr>
              <a:t>Water</a:t>
            </a:r>
            <a:endParaRPr lang="en-CA" sz="2400" b="1" dirty="0"/>
          </a:p>
        </p:txBody>
      </p:sp>
    </p:spTree>
    <p:extLst>
      <p:ext uri="{BB962C8B-B14F-4D97-AF65-F5344CB8AC3E}">
        <p14:creationId xmlns:p14="http://schemas.microsoft.com/office/powerpoint/2010/main" val="945269379"/>
      </p:ext>
    </p:extLst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Action Plan: Communication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2400" dirty="0"/>
              <a:t>Communication</a:t>
            </a:r>
          </a:p>
          <a:p>
            <a:pPr marL="0" indent="0">
              <a:buNone/>
            </a:pPr>
            <a:endParaRPr lang="en-CA" sz="2400" dirty="0"/>
          </a:p>
          <a:p>
            <a:r>
              <a:rPr lang="en-CA" sz="2400" dirty="0"/>
              <a:t>Communication is key</a:t>
            </a:r>
          </a:p>
          <a:p>
            <a:pPr lvl="1"/>
            <a:r>
              <a:rPr lang="en-CA" sz="2000" dirty="0"/>
              <a:t>What are the risks?</a:t>
            </a:r>
          </a:p>
          <a:p>
            <a:pPr lvl="1"/>
            <a:r>
              <a:rPr lang="en-CA" sz="2000" dirty="0"/>
              <a:t>What should the user do?</a:t>
            </a:r>
          </a:p>
          <a:p>
            <a:pPr lvl="1"/>
            <a:r>
              <a:rPr lang="en-CA" sz="2000" dirty="0"/>
              <a:t>What are you doing?</a:t>
            </a:r>
          </a:p>
          <a:p>
            <a:pPr lvl="1"/>
            <a:endParaRPr lang="en-CA" sz="2000" dirty="0"/>
          </a:p>
          <a:p>
            <a:r>
              <a:rPr lang="en-CA" sz="2400" dirty="0"/>
              <a:t>Let your DWO know.</a:t>
            </a:r>
          </a:p>
          <a:p>
            <a:endParaRPr lang="en-CA" sz="1800" dirty="0"/>
          </a:p>
        </p:txBody>
      </p:sp>
      <p:grpSp>
        <p:nvGrpSpPr>
          <p:cNvPr id="4" name="Group 3"/>
          <p:cNvGrpSpPr/>
          <p:nvPr/>
        </p:nvGrpSpPr>
        <p:grpSpPr>
          <a:xfrm>
            <a:off x="4716016" y="1438598"/>
            <a:ext cx="3455673" cy="2768378"/>
            <a:chOff x="7543800" y="1690688"/>
            <a:chExt cx="3455673" cy="2768378"/>
          </a:xfrm>
        </p:grpSpPr>
        <p:pic>
          <p:nvPicPr>
            <p:cNvPr id="5" name="Picture 4" descr="Download Speech Bubble Free Download Png HQ PNG Image | FreePNGIm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3800" y="1690688"/>
              <a:ext cx="3455673" cy="2768378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7783830" y="2399937"/>
              <a:ext cx="31470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400" dirty="0" smtClean="0">
                  <a:solidFill>
                    <a:srgbClr val="92C2F2"/>
                  </a:solidFill>
                  <a:latin typeface="Rockwell Extra Bold" panose="02060903040505020403" pitchFamily="18" charset="0"/>
                </a:rPr>
                <a:t>Transparency!!!</a:t>
              </a:r>
              <a:endParaRPr lang="en-CA" sz="2400" dirty="0">
                <a:solidFill>
                  <a:srgbClr val="92C2F2"/>
                </a:solidFill>
                <a:latin typeface="Rockwell Extra Bold" panose="02060903040505020403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1590361"/>
      </p:ext>
    </p:extLst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island_health_ppt_template">
  <a:themeElements>
    <a:clrScheme name="Island Health">
      <a:dk1>
        <a:srgbClr val="104B86"/>
      </a:dk1>
      <a:lt1>
        <a:sysClr val="window" lastClr="FFFFFF"/>
      </a:lt1>
      <a:dk2>
        <a:srgbClr val="6A1B31"/>
      </a:dk2>
      <a:lt2>
        <a:srgbClr val="BDB9AF"/>
      </a:lt2>
      <a:accent1>
        <a:srgbClr val="104B86"/>
      </a:accent1>
      <a:accent2>
        <a:srgbClr val="6EA9DB"/>
      </a:accent2>
      <a:accent3>
        <a:srgbClr val="095D67"/>
      </a:accent3>
      <a:accent4>
        <a:srgbClr val="2F1A45"/>
      </a:accent4>
      <a:accent5>
        <a:srgbClr val="6EA9DB"/>
      </a:accent5>
      <a:accent6>
        <a:srgbClr val="104B86"/>
      </a:accent6>
      <a:hlink>
        <a:srgbClr val="104B86"/>
      </a:hlink>
      <a:folHlink>
        <a:srgbClr val="D57827"/>
      </a:folHlink>
    </a:clrScheme>
    <a:fontScheme name="Island Health">
      <a:majorFont>
        <a:latin typeface="Lucida San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SharedWithUsers xmlns="7127f064-a659-40ab-80c3-b7f30233be69">
      <UserInfo>
        <DisplayName>Taylor, Sarah</DisplayName>
        <AccountId>13563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E926EEABA2494A819A0A61545F4E6A" ma:contentTypeVersion="3" ma:contentTypeDescription="Create a new document." ma:contentTypeScope="" ma:versionID="87a57c9b825c49791d3b27867a18b356">
  <xsd:schema xmlns:xsd="http://www.w3.org/2001/XMLSchema" xmlns:xs="http://www.w3.org/2001/XMLSchema" xmlns:p="http://schemas.microsoft.com/office/2006/metadata/properties" xmlns:ns2="7127f064-a659-40ab-80c3-b7f30233be69" targetNamespace="http://schemas.microsoft.com/office/2006/metadata/properties" ma:root="true" ma:fieldsID="586532aa1227bcf51f7b8f56f9c9fb92" ns2:_="">
    <xsd:import namespace="7127f064-a659-40ab-80c3-b7f30233be69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27f064-a659-40ab-80c3-b7f30233be6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28E1CA0-6B5F-4254-BD76-7500E6D6748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DD5E26F-E70E-4680-A9E8-550D36B06409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7127f064-a659-40ab-80c3-b7f30233be6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9C302AC-7AD3-41AE-B0F3-E4C244A19B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27f064-a659-40ab-80c3-b7f30233be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island_health_ppt_template (1)</Template>
  <TotalTime>68</TotalTime>
  <Words>496</Words>
  <Application>Microsoft Office PowerPoint</Application>
  <PresentationFormat>On-screen Show (4:3)</PresentationFormat>
  <Paragraphs>165</Paragraphs>
  <Slides>17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Lucida Sans</vt:lpstr>
      <vt:lpstr>Rockwell Extra Bold</vt:lpstr>
      <vt:lpstr>island_health_ppt_template</vt:lpstr>
      <vt:lpstr>Manganese Guideline</vt:lpstr>
      <vt:lpstr>Outline</vt:lpstr>
      <vt:lpstr>Background</vt:lpstr>
      <vt:lpstr>Background</vt:lpstr>
      <vt:lpstr>Background</vt:lpstr>
      <vt:lpstr>Why do we care?</vt:lpstr>
      <vt:lpstr>Why do we care?</vt:lpstr>
      <vt:lpstr>Guidance and Resources</vt:lpstr>
      <vt:lpstr>Action Plan: Communication</vt:lpstr>
      <vt:lpstr>Action Plan: Sampling and Monitoring</vt:lpstr>
      <vt:lpstr>Action Plan – Mitigation Options</vt:lpstr>
      <vt:lpstr>Action Plan – Distribution Management</vt:lpstr>
      <vt:lpstr>Action Plan - Challenges</vt:lpstr>
      <vt:lpstr>What is Island Health doing?</vt:lpstr>
      <vt:lpstr>What is Island Health doing?</vt:lpstr>
      <vt:lpstr>What is Island Health doing?</vt:lpstr>
      <vt:lpstr>QUESTIONS??</vt:lpstr>
    </vt:vector>
  </TitlesOfParts>
  <Company>BC Clinical and Support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Grenier, Kristine</dc:creator>
  <cp:lastModifiedBy>Sowa, Stacey</cp:lastModifiedBy>
  <cp:revision>9</cp:revision>
  <dcterms:created xsi:type="dcterms:W3CDTF">2022-05-11T18:04:18Z</dcterms:created>
  <dcterms:modified xsi:type="dcterms:W3CDTF">2022-10-28T22:23:22Z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0x010100AFE926EEABA2494A819A0A61545F4E6A</vt:lpwstr>
  </property>
</Properties>
</file>