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20"/>
  </p:notesMasterIdLst>
  <p:sldIdLst>
    <p:sldId id="303" r:id="rId2"/>
    <p:sldId id="292" r:id="rId3"/>
    <p:sldId id="335" r:id="rId4"/>
    <p:sldId id="294" r:id="rId5"/>
    <p:sldId id="293" r:id="rId6"/>
    <p:sldId id="325" r:id="rId7"/>
    <p:sldId id="312" r:id="rId8"/>
    <p:sldId id="270" r:id="rId9"/>
    <p:sldId id="283" r:id="rId10"/>
    <p:sldId id="333" r:id="rId11"/>
    <p:sldId id="445" r:id="rId12"/>
    <p:sldId id="447" r:id="rId13"/>
    <p:sldId id="275" r:id="rId14"/>
    <p:sldId id="322" r:id="rId15"/>
    <p:sldId id="259" r:id="rId16"/>
    <p:sldId id="263" r:id="rId17"/>
    <p:sldId id="273" r:id="rId18"/>
    <p:sldId id="351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000"/>
    <a:srgbClr val="00FF00"/>
    <a:srgbClr val="FFFF00"/>
    <a:srgbClr val="00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6C48A2A-A78B-857C-0AA2-666456C4E7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E1C5362F-07CA-D59A-F1E9-14BB74BA4E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16E831D3-2E35-5D47-DE03-5CC59FCB58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A20761A4-7910-7C90-DC07-8C36D9E7F53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1E9FDB45-FD37-07A5-8AEE-C20E097FE6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9C4DC570-A8B7-25DA-A86D-89FD02E51B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135CC56-A893-4E91-8B94-76E4B429FF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8E7D8C1-0A0D-310C-81AB-8D905C2DF4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06D18D-18C8-4081-895D-30B4D526BF9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65602" name="Rectangle 2">
            <a:extLst>
              <a:ext uri="{FF2B5EF4-FFF2-40B4-BE49-F238E27FC236}">
                <a16:creationId xmlns:a16="http://schemas.microsoft.com/office/drawing/2014/main" id="{3EDF2D64-FBB3-7A51-B9FF-0DE331E4E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>
            <a:extLst>
              <a:ext uri="{FF2B5EF4-FFF2-40B4-BE49-F238E27FC236}">
                <a16:creationId xmlns:a16="http://schemas.microsoft.com/office/drawing/2014/main" id="{0694C1DB-46EE-C15B-A08F-A80C7C177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400">
                <a:latin typeface="Times New Roman" panose="02020603050405020304" pitchFamily="18" charset="0"/>
              </a:rPr>
              <a:t>Tall equipment and wall-mounted equipment can be a falling hazard in the event of an aftershock.</a:t>
            </a:r>
          </a:p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Make certain that the anchors holding the equipment to the wall are still intact.</a:t>
            </a:r>
          </a:p>
          <a:p>
            <a:pPr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This panel was dislodged due to the failure of the anchor bolts and the failure of the unreinforced block partition wall.</a:t>
            </a: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9D09368E-D7D0-4440-21B8-60F67605235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F7A6DA3E-FC5A-C4CD-D29B-ADB8E67E0A35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17092" name="Freeform 4">
            <a:extLst>
              <a:ext uri="{FF2B5EF4-FFF2-40B4-BE49-F238E27FC236}">
                <a16:creationId xmlns:a16="http://schemas.microsoft.com/office/drawing/2014/main" id="{F66BB4DE-2143-DBE0-583F-289A4CFAAE54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17093" name="Rectangle 5">
            <a:extLst>
              <a:ext uri="{FF2B5EF4-FFF2-40B4-BE49-F238E27FC236}">
                <a16:creationId xmlns:a16="http://schemas.microsoft.com/office/drawing/2014/main" id="{40685CF5-AE33-722D-CD92-00EF20774DA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7094" name="Rectangle 6">
            <a:extLst>
              <a:ext uri="{FF2B5EF4-FFF2-40B4-BE49-F238E27FC236}">
                <a16:creationId xmlns:a16="http://schemas.microsoft.com/office/drawing/2014/main" id="{152F43B9-37F3-F662-F28C-B1C0AC6EDB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D1B251-BF4C-4091-9148-7E76E991746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17095" name="Rectangle 7">
            <a:extLst>
              <a:ext uri="{FF2B5EF4-FFF2-40B4-BE49-F238E27FC236}">
                <a16:creationId xmlns:a16="http://schemas.microsoft.com/office/drawing/2014/main" id="{0EF6B4DF-381C-EB9F-4C5C-CB6A2EB169D0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71C18-716E-2A2C-934A-D843C91E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64C6A-96D7-922E-5F0C-F624E546A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55195-7B7B-119F-64E6-573ED0B79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B58BA-2EFA-E9C7-F4B8-63CDA1EC8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AE6B6-8C2E-156D-AC5B-9EC0DC8A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5AC34-E810-4CD8-B178-72E6D71FBA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3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A4060-0994-B609-15CC-7B00618A7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52177-360B-EB29-1CDF-8ED70D150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72768-CCF6-4BA6-1FCE-2E6B549A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28939-282D-5F13-7A9E-21CE65B6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0AE7F-8B0C-9A26-18DA-B9C590D5D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C824D-97D4-4798-B7A1-51AE952D9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61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9F7A-0909-8EF0-7B48-4A46EE14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D67F91-8AB4-64CD-6739-D3BB046BBEC7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BB626-5002-3A5A-8D69-772C585D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142C8-75A7-700A-AC9E-D704173F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CBA0-1171-A20F-5AC3-E1F39D3E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17C677-EC86-4FA2-AA88-0A91429D4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50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F612-BDE2-A79F-F3ED-E9EDFDF8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0E032-BFA5-18C2-7C6D-CE0FE8F753B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14290-F0EB-AEA5-A06B-B93E794F21C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53AE8-DC65-FAAB-298A-FFD7A324ADA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E161C6-4F33-D60A-F2E8-79391D839F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C41714-9010-D78E-587E-E4F146621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B01FC0-9F35-DF01-E0E4-3C1FFE44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E3D174-8B9C-4281-AFE7-17DDF4E1B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294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E5B0-8D07-586E-7C51-8561A204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1F388084-6D53-8C2A-6CA9-3414DAB3F161}"/>
              </a:ext>
            </a:extLst>
          </p:cNvPr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7DDDF-F429-485F-196A-466A928F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7A24B-D902-7793-53FF-805C7FF7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940C8-1EC0-288C-8E8F-AAE5D4BD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D51CAC-9BEE-485F-8467-136BC4C6E6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433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D9C3-17F2-053D-4574-4D482A02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1AC32D9E-D829-B650-231A-B3D0BC81C95B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303EE-B832-5EFF-328D-483E911E3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BFFBF-0501-2500-99EA-F86B2392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25E64-720C-537F-FB5B-A6677640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C2CC3-76CC-C56E-670E-EAF40F25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A8CDC7-73EE-42D1-8029-88452C7A34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357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5969-5BBD-F772-F103-B4F89FF5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22833-B897-E43F-CAB5-DAAECA56437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F609430C-FB5A-71CB-0D76-47E447CFCCB6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53F72-66A6-485A-7B72-4DC35311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98855-90C5-FF93-8874-84EAF06C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54B0B-BF98-3F5F-4CD8-637EB843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5F44A-2861-417B-8309-E04F00995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65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D1692-8D74-FEB7-073B-2004F893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62E26-0B4E-1211-D84E-9859C17AB1C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C990B-9A1D-D946-B49C-39597C101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0524D-2D1F-86F9-0BB9-18A6A992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83B14-E4E3-D556-D90A-BECBEF744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48DDA-5F71-2877-2703-9F1FD3CD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7B05553-7991-4BCE-96FE-F085D63E1E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404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6F9C-6963-C5D5-B57A-0E45A6CF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712A-EC01-EE0B-B8B5-946C2B662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C5285-EF03-16E7-8799-775E9E8C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D2EF0-7939-7770-DF8E-F8A239294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4611E-6066-D34C-5412-4EC59D8B1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C4304-1ECE-498C-B903-17878DA9A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71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7F30-76D3-E52D-826B-7A6172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B0DC2-3E69-237B-F18F-E2BA6F0C4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173DE-F57B-ABC9-129B-DFA87AE8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BE1CF-2298-FEBD-3CD4-A5281197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51B8B-58E5-7F78-AA95-8AE95135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736C1-1CAA-48EC-92E2-60E39E6C0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41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B5EB-510C-18B4-7357-27C38635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5FA8D-9C08-5A2F-18D2-EF5568972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4A97A-E760-74A8-9C54-42C0419BD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CCAD2-736F-9012-3002-BA0F2E9C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63AC4-E9DF-6ED8-C53F-BF4A5F19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035A1-BA72-81C2-ED1E-15CAABD0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3C7F3-C6E4-4C2F-8639-41F70D858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35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2D56-EC4D-475A-C202-FA4B2441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D01D1-1BEB-C6E2-B1C3-9E7FE2725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48292-60AB-172C-0CEB-57482FF46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FE810-A13C-116B-5B58-76352502B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1A7BD-A558-DF50-BAAF-84436FCBB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99AA4-BAEA-15A6-AD2E-96438CFD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9A5CB-8E79-5B1A-BD70-06A3CF2D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A8777B-4ADF-59FE-9ABD-21604B63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5E895-3B38-4C65-BEAE-2682D1D83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41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9935-270E-2D26-4918-39FDCDC1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0C928-D421-39D9-405F-A8808999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09805-050C-1518-B90F-B436B7EB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EE0428-02EC-C1D8-49E6-A396E140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23BA4-9BDC-456C-9F64-99D7B376C3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03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CD89B5-2CBA-1B45-21C5-2F637087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2AD84-D985-906A-D04C-4F5CBF61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CDBBF-F0C8-4FBC-1294-D0BD4079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2E1B9-4994-4F4F-A50E-C69BE6E74E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96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EC767-1B5E-878C-F601-E80FFBF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97BE5-4B23-F9F6-1586-B983C1E1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0564-73A9-57F5-EA8C-CE1AAF0A2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EA8C0-F483-3F5F-EF06-D41FCA40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7A6DE-B8DA-63C6-472B-4B497140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F7F94-C5EA-D4A7-6A97-B1CC1B6D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8164F-267B-4CE8-B620-936FC2B000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96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AC79-944B-3241-05D8-2603636D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49FA8F-4F4E-FA43-6BFF-7DBFCEB20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7643C-D20F-22A1-D069-CC8B39888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BF558-4404-FA4A-19F1-9CB5A32C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261F8-F579-02BC-0C97-A34E5FE47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6622D-7E3C-D3B2-04B9-43F037E7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5746B-B588-4B00-AEEB-6A254BB65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61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F885736A-9F09-E05A-A976-9E018535E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AF951326-EB75-A96E-64C7-23B7DBE5A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6068" name="Rectangle 4">
            <a:extLst>
              <a:ext uri="{FF2B5EF4-FFF2-40B4-BE49-F238E27FC236}">
                <a16:creationId xmlns:a16="http://schemas.microsoft.com/office/drawing/2014/main" id="{AB53AF5C-FEBD-6477-B961-74DA90C84E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16069" name="Rectangle 5">
            <a:extLst>
              <a:ext uri="{FF2B5EF4-FFF2-40B4-BE49-F238E27FC236}">
                <a16:creationId xmlns:a16="http://schemas.microsoft.com/office/drawing/2014/main" id="{969C46D1-B648-71B6-8852-5CC5B8675E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16070" name="Rectangle 6">
            <a:extLst>
              <a:ext uri="{FF2B5EF4-FFF2-40B4-BE49-F238E27FC236}">
                <a16:creationId xmlns:a16="http://schemas.microsoft.com/office/drawing/2014/main" id="{BD47CD5F-0D9C-C993-D205-0D7BB93AEB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F330E97E-86FF-4B27-BB5F-CBBA537E15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31.jpeg"/><Relationship Id="rId5" Type="http://schemas.openxmlformats.org/officeDocument/2006/relationships/image" Target="../media/image23.jpeg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C26BF5DA-149F-87C1-7E22-0D0A24C5A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47663"/>
            <a:ext cx="6629400" cy="1252537"/>
          </a:xfrm>
        </p:spPr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3 </a:t>
            </a:r>
            <a:r>
              <a:rPr lang="en-US" altLang="en-US" b="1" i="1">
                <a:solidFill>
                  <a:srgbClr val="FFFF00"/>
                </a:solidFill>
              </a:rPr>
              <a:t>STEPS </a:t>
            </a:r>
            <a:r>
              <a:rPr lang="en-US" altLang="en-US" sz="4000">
                <a:solidFill>
                  <a:srgbClr val="FFFF00"/>
                </a:solidFill>
              </a:rPr>
              <a:t>to achieving 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community preparedness</a:t>
            </a:r>
          </a:p>
        </p:txBody>
      </p:sp>
      <p:graphicFrame>
        <p:nvGraphicFramePr>
          <p:cNvPr id="93187" name="Object 3">
            <a:extLst>
              <a:ext uri="{FF2B5EF4-FFF2-40B4-BE49-F238E27FC236}">
                <a16:creationId xmlns:a16="http://schemas.microsoft.com/office/drawing/2014/main" id="{67853BD7-990D-32CA-ADBF-21DDA412A9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2590800"/>
          <a:ext cx="20574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Clip" r:id="rId3" imgW="1352520" imgH="981000" progId="MS_ClipArt_Gallery.2">
                  <p:embed/>
                </p:oleObj>
              </mc:Choice>
              <mc:Fallback>
                <p:oleObj name="Clip" r:id="rId3" imgW="1352520" imgH="98100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90800"/>
                        <a:ext cx="20574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3188" name="Group 4">
            <a:extLst>
              <a:ext uri="{FF2B5EF4-FFF2-40B4-BE49-F238E27FC236}">
                <a16:creationId xmlns:a16="http://schemas.microsoft.com/office/drawing/2014/main" id="{4483D033-0935-A7F2-F25A-401550036CB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905000"/>
            <a:ext cx="6019800" cy="4038600"/>
            <a:chOff x="107670600" y="107784900"/>
            <a:chExt cx="4686300" cy="1943100"/>
          </a:xfrm>
        </p:grpSpPr>
        <p:graphicFrame>
          <p:nvGraphicFramePr>
            <p:cNvPr id="93189" name="Object 5">
              <a:extLst>
                <a:ext uri="{FF2B5EF4-FFF2-40B4-BE49-F238E27FC236}">
                  <a16:creationId xmlns:a16="http://schemas.microsoft.com/office/drawing/2014/main" id="{3C2C50CE-1C7C-CD13-E997-9499416110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7670600" y="107784900"/>
            <a:ext cx="4686300" cy="160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Clip" r:id="rId5" imgW="3429000" imgH="2971800" progId="MS_ClipArt_Gallery.2">
                    <p:embed/>
                  </p:oleObj>
                </mc:Choice>
                <mc:Fallback>
                  <p:oleObj name="Clip" r:id="rId5" imgW="3429000" imgH="29718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670600" y="107784900"/>
                          <a:ext cx="4686300" cy="1600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190" name="Rectangle 6">
              <a:extLst>
                <a:ext uri="{FF2B5EF4-FFF2-40B4-BE49-F238E27FC236}">
                  <a16:creationId xmlns:a16="http://schemas.microsoft.com/office/drawing/2014/main" id="{90CC8A5B-023F-4669-A589-4FAE89732F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107670600" y="109385100"/>
              <a:ext cx="4686300" cy="342900"/>
            </a:xfrm>
            <a:prstGeom prst="rect">
              <a:avLst/>
            </a:prstGeom>
            <a:solidFill>
              <a:srgbClr val="CCCC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1. Personal Preparedness</a:t>
              </a:r>
              <a:endParaRPr lang="en-CA" altLang="en-US" sz="2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3191" name="Rectangle 7">
              <a:extLst>
                <a:ext uri="{FF2B5EF4-FFF2-40B4-BE49-F238E27FC236}">
                  <a16:creationId xmlns:a16="http://schemas.microsoft.com/office/drawing/2014/main" id="{A902CCE1-5693-837F-E3CA-A86F3D6BD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99250" y="109042200"/>
              <a:ext cx="4057650" cy="342900"/>
            </a:xfrm>
            <a:prstGeom prst="rect">
              <a:avLst/>
            </a:prstGeom>
            <a:solidFill>
              <a:srgbClr val="CCCC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/>
              <a: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2. Neighbourhood / Work place preparedness</a:t>
              </a:r>
              <a:endParaRPr lang="en-CA" altLang="en-US" sz="2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3192" name="Rectangle 8">
              <a:extLst>
                <a:ext uri="{FF2B5EF4-FFF2-40B4-BE49-F238E27FC236}">
                  <a16:creationId xmlns:a16="http://schemas.microsoft.com/office/drawing/2014/main" id="{F9E54203-9D0C-CC1E-A8A5-D724D6ABE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8000" y="108699300"/>
              <a:ext cx="2628900" cy="342900"/>
            </a:xfrm>
            <a:prstGeom prst="rect">
              <a:avLst/>
            </a:prstGeom>
            <a:solidFill>
              <a:srgbClr val="CCCCC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1" hangingPunct="1"/>
              <a:r>
                <a:rPr lang="en-US" altLang="en-US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3. Community preparedness</a:t>
              </a:r>
              <a:endParaRPr lang="en-CA" altLang="en-US" sz="2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93193" name="Text Box 9">
            <a:extLst>
              <a:ext uri="{FF2B5EF4-FFF2-40B4-BE49-F238E27FC236}">
                <a16:creationId xmlns:a16="http://schemas.microsoft.com/office/drawing/2014/main" id="{E2501F6F-7A54-E3CD-590E-F7EF033B0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019800"/>
            <a:ext cx="556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You and your loved ones for 7 days</a:t>
            </a:r>
            <a:endParaRPr lang="en-GB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0DCE669-08DB-AFB2-DBE1-05A1F9A3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09593"/>
            <a:ext cx="3589950" cy="165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F87977-1165-B94A-4CEA-A633018540C7}"/>
              </a:ext>
            </a:extLst>
          </p:cNvPr>
          <p:cNvSpPr txBox="1"/>
          <p:nvPr/>
        </p:nvSpPr>
        <p:spPr>
          <a:xfrm>
            <a:off x="-228600" y="5855611"/>
            <a:ext cx="556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i="1" dirty="0">
                <a:solidFill>
                  <a:srgbClr val="FFFF00"/>
                </a:solidFill>
                <a:latin typeface="Arial" panose="020B0604020202020204" pitchFamily="34" charset="0"/>
              </a:rPr>
              <a:t>GEOTECHNICAL DAMAGE</a:t>
            </a:r>
            <a:endParaRPr lang="en-CA" altLang="en-US" sz="2800" i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9F4A0DB-4F08-4D9A-9ACA-BE7CFA66A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3" y="3144154"/>
            <a:ext cx="4841520" cy="252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92F2BED-EFAF-5761-3F9B-F11C5528B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8" y="400291"/>
            <a:ext cx="3589950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59BFC6D-F808-2EB4-6AC5-C43CFAF94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3322628"/>
            <a:ext cx="3589949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D3F163-BA11-7A09-3FF4-56628971BB5D}"/>
              </a:ext>
            </a:extLst>
          </p:cNvPr>
          <p:cNvSpPr txBox="1"/>
          <p:nvPr/>
        </p:nvSpPr>
        <p:spPr>
          <a:xfrm>
            <a:off x="5066053" y="6194165"/>
            <a:ext cx="468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Is this a Principle or an Engineer?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4BBC971D-10EE-77B3-280B-F21FF195E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53" y="290586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i="1" dirty="0">
                <a:solidFill>
                  <a:srgbClr val="FFFF00"/>
                </a:solidFill>
                <a:latin typeface="Arial" panose="020B0604020202020204" pitchFamily="34" charset="0"/>
              </a:rPr>
              <a:t>STRUCTURAL</a:t>
            </a:r>
            <a:r>
              <a:rPr lang="en-US" altLang="en-US" sz="2800" i="1" dirty="0">
                <a:solidFill>
                  <a:srgbClr val="0033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FFFF00"/>
                </a:solidFill>
                <a:latin typeface="Arial" panose="020B0604020202020204" pitchFamily="34" charset="0"/>
              </a:rPr>
              <a:t>COLLAPSE</a:t>
            </a:r>
            <a:endParaRPr lang="en-CA" altLang="en-US" sz="2800" i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4E5D4F-00EF-20B0-66BC-5449F3A25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ATC-20</a:t>
            </a:r>
            <a:endParaRPr lang="en-US" altLang="en-US" sz="16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F1DAD29-2FBF-2293-380F-251E163C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30" y="3866444"/>
            <a:ext cx="3349101" cy="261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A48787-E2CF-8BEB-6A6E-67C7F1D6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2"/>
            <a:ext cx="2590800" cy="17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DCF8B6-5C9F-003C-0B29-A42DFD721804}"/>
              </a:ext>
            </a:extLst>
          </p:cNvPr>
          <p:cNvSpPr txBox="1"/>
          <p:nvPr/>
        </p:nvSpPr>
        <p:spPr>
          <a:xfrm>
            <a:off x="3747442" y="450424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SUPPLY CHAIN MANAGEMENT</a:t>
            </a:r>
          </a:p>
          <a:p>
            <a:r>
              <a:rPr lang="en-CA" sz="2800" dirty="0"/>
              <a:t>OFFSHORE SUPPLIERS?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B630D-B40C-4258-6677-7E4C9FD1CD19}"/>
              </a:ext>
            </a:extLst>
          </p:cNvPr>
          <p:cNvSpPr txBox="1"/>
          <p:nvPr/>
        </p:nvSpPr>
        <p:spPr>
          <a:xfrm>
            <a:off x="477210" y="2452490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RECOVERY SUPPLIES AND CRITICAL INFRASTRUCTURE REPLACEMENT?</a:t>
            </a:r>
          </a:p>
        </p:txBody>
      </p:sp>
      <p:pic>
        <p:nvPicPr>
          <p:cNvPr id="7" name="Picture 13" descr="IMG00459">
            <a:extLst>
              <a:ext uri="{FF2B5EF4-FFF2-40B4-BE49-F238E27FC236}">
                <a16:creationId xmlns:a16="http://schemas.microsoft.com/office/drawing/2014/main" id="{D56B517A-9786-AA4C-9106-FF092017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202" y="2701870"/>
            <a:ext cx="24399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IMG00457">
            <a:extLst>
              <a:ext uri="{FF2B5EF4-FFF2-40B4-BE49-F238E27FC236}">
                <a16:creationId xmlns:a16="http://schemas.microsoft.com/office/drawing/2014/main" id="{49633C72-63C3-67B7-F834-EBBC85F2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46" y="1311637"/>
            <a:ext cx="24399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IMG00458">
            <a:extLst>
              <a:ext uri="{FF2B5EF4-FFF2-40B4-BE49-F238E27FC236}">
                <a16:creationId xmlns:a16="http://schemas.microsoft.com/office/drawing/2014/main" id="{8DA101D3-D9D5-8644-76FA-DD6B1EB0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62" y="4704903"/>
            <a:ext cx="24399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>
            <a:extLst>
              <a:ext uri="{FF2B5EF4-FFF2-40B4-BE49-F238E27FC236}">
                <a16:creationId xmlns:a16="http://schemas.microsoft.com/office/drawing/2014/main" id="{2156905F-8E54-47CA-EDA8-3634392A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JK</a:t>
            </a:r>
          </a:p>
        </p:txBody>
      </p:sp>
      <p:sp>
        <p:nvSpPr>
          <p:cNvPr id="32771" name="Rectangle 6">
            <a:extLst>
              <a:ext uri="{FF2B5EF4-FFF2-40B4-BE49-F238E27FC236}">
                <a16:creationId xmlns:a16="http://schemas.microsoft.com/office/drawing/2014/main" id="{667B62EF-6E79-08F8-0857-99BC8EF0C1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66801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rgbClr val="FFFF00"/>
                </a:solidFill>
              </a:rPr>
              <a:t>Project-</a:t>
            </a:r>
            <a:br>
              <a:rPr lang="en-US" altLang="en-US" sz="2400" b="1" dirty="0">
                <a:solidFill>
                  <a:srgbClr val="FFFF00"/>
                </a:solidFill>
              </a:rPr>
            </a:br>
            <a:r>
              <a:rPr lang="en-US" altLang="en-US" sz="2400" dirty="0">
                <a:solidFill>
                  <a:srgbClr val="FFFF00"/>
                </a:solidFill>
              </a:rPr>
              <a:t>Transmission Watermain replacement post disaster</a:t>
            </a:r>
            <a:br>
              <a:rPr lang="en-US" altLang="en-US" sz="2400" dirty="0">
                <a:solidFill>
                  <a:srgbClr val="FFFF00"/>
                </a:solidFill>
              </a:rPr>
            </a:br>
            <a:endParaRPr lang="en-US" altLang="en-US" sz="2400" b="1" dirty="0">
              <a:solidFill>
                <a:srgbClr val="FFFF00"/>
              </a:solidFill>
            </a:endParaRPr>
          </a:p>
        </p:txBody>
      </p:sp>
      <p:pic>
        <p:nvPicPr>
          <p:cNvPr id="32772" name="Picture 4" descr="IMG00460">
            <a:extLst>
              <a:ext uri="{FF2B5EF4-FFF2-40B4-BE49-F238E27FC236}">
                <a16:creationId xmlns:a16="http://schemas.microsoft.com/office/drawing/2014/main" id="{1E940DD1-7678-BF84-BA30-578855B9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IMG00461">
            <a:extLst>
              <a:ext uri="{FF2B5EF4-FFF2-40B4-BE49-F238E27FC236}">
                <a16:creationId xmlns:a16="http://schemas.microsoft.com/office/drawing/2014/main" id="{58ABFD1B-B966-1D20-142B-C72AA1C9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IMG00455">
            <a:extLst>
              <a:ext uri="{FF2B5EF4-FFF2-40B4-BE49-F238E27FC236}">
                <a16:creationId xmlns:a16="http://schemas.microsoft.com/office/drawing/2014/main" id="{673B359E-5AF1-0BDF-031F-8A8A0AC33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8" descr="IMG00457">
            <a:extLst>
              <a:ext uri="{FF2B5EF4-FFF2-40B4-BE49-F238E27FC236}">
                <a16:creationId xmlns:a16="http://schemas.microsoft.com/office/drawing/2014/main" id="{955A1D67-F0DB-00D2-1457-2AC923A1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292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 descr="IMG00458">
            <a:extLst>
              <a:ext uri="{FF2B5EF4-FFF2-40B4-BE49-F238E27FC236}">
                <a16:creationId xmlns:a16="http://schemas.microsoft.com/office/drawing/2014/main" id="{6F8835F1-72A0-ABF0-5706-B3DEC715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 descr="IMG00459">
            <a:extLst>
              <a:ext uri="{FF2B5EF4-FFF2-40B4-BE49-F238E27FC236}">
                <a16:creationId xmlns:a16="http://schemas.microsoft.com/office/drawing/2014/main" id="{289B1964-F672-38FC-2E52-4AA13AFE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292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5" descr="IMG00454">
            <a:extLst>
              <a:ext uri="{FF2B5EF4-FFF2-40B4-BE49-F238E27FC236}">
                <a16:creationId xmlns:a16="http://schemas.microsoft.com/office/drawing/2014/main" id="{29A182AD-DCFC-7394-FBB4-F1A21B2D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19200"/>
            <a:ext cx="21336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7" descr="IMG00462">
            <a:extLst>
              <a:ext uri="{FF2B5EF4-FFF2-40B4-BE49-F238E27FC236}">
                <a16:creationId xmlns:a16="http://schemas.microsoft.com/office/drawing/2014/main" id="{9BDB86F9-7ACE-F6C0-7680-27D6AFD0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8" descr="IMG00456">
            <a:extLst>
              <a:ext uri="{FF2B5EF4-FFF2-40B4-BE49-F238E27FC236}">
                <a16:creationId xmlns:a16="http://schemas.microsoft.com/office/drawing/2014/main" id="{81DB7DCF-3293-30A8-7F6A-BCEBD931B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9" descr="IMG00464">
            <a:extLst>
              <a:ext uri="{FF2B5EF4-FFF2-40B4-BE49-F238E27FC236}">
                <a16:creationId xmlns:a16="http://schemas.microsoft.com/office/drawing/2014/main" id="{5DF6FE65-19B2-ACE5-382B-CDA9DEE4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623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Text Box 20">
            <a:extLst>
              <a:ext uri="{FF2B5EF4-FFF2-40B4-BE49-F238E27FC236}">
                <a16:creationId xmlns:a16="http://schemas.microsoft.com/office/drawing/2014/main" id="{B05AF1A0-F017-0829-9414-DE32ADF20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1712982"/>
            <a:ext cx="2971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When can we </a:t>
            </a:r>
            <a:r>
              <a:rPr lang="en-US" altLang="en-US" sz="2000" b="1" dirty="0" err="1"/>
              <a:t>ge</a:t>
            </a:r>
            <a:r>
              <a:rPr lang="en-US" altLang="en-US" sz="2000" b="1" dirty="0"/>
              <a:t> Product delivery to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????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2AEE6C5-E08E-442B-6FD8-5ADE08AB8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6477000" cy="1384300"/>
          </a:xfrm>
        </p:spPr>
        <p:txBody>
          <a:bodyPr/>
          <a:lstStyle/>
          <a:p>
            <a:pPr algn="ctr"/>
            <a:r>
              <a:rPr lang="en-US" altLang="en-US" i="1" dirty="0">
                <a:solidFill>
                  <a:srgbClr val="FFFF00"/>
                </a:solidFill>
              </a:rPr>
              <a:t>Evacuation &amp; Notification Concepts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DE644B8-AF34-D2A3-ECF5-F0BEC23563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57300"/>
            <a:ext cx="1905000" cy="4114800"/>
          </a:xfrm>
        </p:spPr>
        <p:txBody>
          <a:bodyPr/>
          <a:lstStyle/>
          <a:p>
            <a:r>
              <a:rPr lang="en-US" altLang="en-US" sz="2800" dirty="0">
                <a:solidFill>
                  <a:srgbClr val="FF0000"/>
                </a:solidFill>
              </a:rPr>
              <a:t>Who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What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When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Where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Why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How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7470BD34-375F-B630-6226-DBEEACC644F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257300"/>
            <a:ext cx="3138488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1989" name="Object 5">
            <a:extLst>
              <a:ext uri="{FF2B5EF4-FFF2-40B4-BE49-F238E27FC236}">
                <a16:creationId xmlns:a16="http://schemas.microsoft.com/office/drawing/2014/main" id="{2EE682A3-68A8-6064-DBD7-0710CA69C46F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21582110"/>
              </p:ext>
            </p:extLst>
          </p:nvPr>
        </p:nvGraphicFramePr>
        <p:xfrm>
          <a:off x="6019800" y="3965222"/>
          <a:ext cx="2743200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hoto Editor Photo" r:id="rId4" imgW="14628571" imgH="9790476" progId="MSPhotoEd.3">
                  <p:embed/>
                </p:oleObj>
              </mc:Choice>
              <mc:Fallback>
                <p:oleObj name="Photo Editor Photo" r:id="rId4" imgW="14628571" imgH="979047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965222"/>
                        <a:ext cx="2743200" cy="23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2" name="Picture 8">
            <a:extLst>
              <a:ext uri="{FF2B5EF4-FFF2-40B4-BE49-F238E27FC236}">
                <a16:creationId xmlns:a16="http://schemas.microsoft.com/office/drawing/2014/main" id="{85DED78E-583D-8856-D2F8-A77F05B8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45" y="1771678"/>
            <a:ext cx="2452511" cy="16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Water | Free Full-Text | Failure Analysis of a Water Supply Pumping  Pipeline System">
            <a:extLst>
              <a:ext uri="{FF2B5EF4-FFF2-40B4-BE49-F238E27FC236}">
                <a16:creationId xmlns:a16="http://schemas.microsoft.com/office/drawing/2014/main" id="{C131D74B-C8BA-AD73-EA28-9B5186CB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8" y="3904897"/>
            <a:ext cx="5388856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>
            <a:extLst>
              <a:ext uri="{FF2B5EF4-FFF2-40B4-BE49-F238E27FC236}">
                <a16:creationId xmlns:a16="http://schemas.microsoft.com/office/drawing/2014/main" id="{F48668A1-F63E-DCD5-6963-EFFB8C833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381000"/>
            <a:ext cx="3276600" cy="3048000"/>
          </a:xfrm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Post Flood 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Damage assessment 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for re-entry</a:t>
            </a:r>
          </a:p>
        </p:txBody>
      </p:sp>
      <p:pic>
        <p:nvPicPr>
          <p:cNvPr id="130053" name="Picture 5">
            <a:extLst>
              <a:ext uri="{FF2B5EF4-FFF2-40B4-BE49-F238E27FC236}">
                <a16:creationId xmlns:a16="http://schemas.microsoft.com/office/drawing/2014/main" id="{38C132E1-AFC2-1E60-3BDC-1A031C6D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8" y="244475"/>
            <a:ext cx="4943652" cy="62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6">
            <a:extLst>
              <a:ext uri="{FF2B5EF4-FFF2-40B4-BE49-F238E27FC236}">
                <a16:creationId xmlns:a16="http://schemas.microsoft.com/office/drawing/2014/main" id="{CAA75711-6B01-3E96-AB6F-75B8152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3941763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0C629F68-8918-C462-0510-39C7DB854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30263"/>
          </a:xfrm>
        </p:spPr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Identify Essential Facilities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5C5E8402-E10D-1E77-D714-2BDE1C346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70" y="1166460"/>
            <a:ext cx="460323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BE888FC-EA9F-F1D2-95AF-8D570CE8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5416"/>
            <a:ext cx="387150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>
            <a:extLst>
              <a:ext uri="{FF2B5EF4-FFF2-40B4-BE49-F238E27FC236}">
                <a16:creationId xmlns:a16="http://schemas.microsoft.com/office/drawing/2014/main" id="{CC106B93-6F3E-BF97-88DC-74ADD402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10" y="4648200"/>
            <a:ext cx="412609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F05B96E4-59A6-9B31-4D2D-3B3EFA3E7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1676400"/>
            <a:ext cx="3429000" cy="28194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Amateur  RADIO</a:t>
            </a:r>
            <a:br>
              <a:rPr lang="en-US" altLang="en-US" dirty="0"/>
            </a:br>
            <a:r>
              <a:rPr lang="en-US" altLang="en-US" sz="2800" b="1" i="1" dirty="0">
                <a:solidFill>
                  <a:srgbClr val="FFFF00"/>
                </a:solidFill>
              </a:rPr>
              <a:t>USE SCALE TO REPORT VISUAL DAMAGE AT LOGIN</a:t>
            </a:r>
          </a:p>
        </p:txBody>
      </p:sp>
      <p:pic>
        <p:nvPicPr>
          <p:cNvPr id="18437" name="Picture 5">
            <a:extLst>
              <a:ext uri="{FF2B5EF4-FFF2-40B4-BE49-F238E27FC236}">
                <a16:creationId xmlns:a16="http://schemas.microsoft.com/office/drawing/2014/main" id="{0608A888-5B3A-A90E-3302-5529D1BA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4648200" cy="494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>
            <a:extLst>
              <a:ext uri="{FF2B5EF4-FFF2-40B4-BE49-F238E27FC236}">
                <a16:creationId xmlns:a16="http://schemas.microsoft.com/office/drawing/2014/main" id="{1DA9E911-CFAF-D0C9-9A30-DDD62539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27" y="5410200"/>
            <a:ext cx="24384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>
            <a:extLst>
              <a:ext uri="{FF2B5EF4-FFF2-40B4-BE49-F238E27FC236}">
                <a16:creationId xmlns:a16="http://schemas.microsoft.com/office/drawing/2014/main" id="{AECB4D26-2FE6-47E4-AF77-C6E1BD60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2514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IMG00455">
            <a:extLst>
              <a:ext uri="{FF2B5EF4-FFF2-40B4-BE49-F238E27FC236}">
                <a16:creationId xmlns:a16="http://schemas.microsoft.com/office/drawing/2014/main" id="{53DDEAF6-A6EE-BA2C-F4D1-715773FD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79" y="4648200"/>
            <a:ext cx="2439988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86E3670-67C4-C48B-A400-9DC25BA83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i="1"/>
              <a:t>And You Know it’s Bad When…….</a:t>
            </a:r>
          </a:p>
        </p:txBody>
      </p:sp>
      <p:pic>
        <p:nvPicPr>
          <p:cNvPr id="39943" name="Picture 7">
            <a:extLst>
              <a:ext uri="{FF2B5EF4-FFF2-40B4-BE49-F238E27FC236}">
                <a16:creationId xmlns:a16="http://schemas.microsoft.com/office/drawing/2014/main" id="{EB7C7C86-1B2D-8286-F486-D7ABED4D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Rectangle 6">
            <a:extLst>
              <a:ext uri="{FF2B5EF4-FFF2-40B4-BE49-F238E27FC236}">
                <a16:creationId xmlns:a16="http://schemas.microsoft.com/office/drawing/2014/main" id="{6B98831D-D694-3294-0766-7D5372E6D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866775"/>
          </a:xfrm>
        </p:spPr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Questions???</a:t>
            </a:r>
          </a:p>
        </p:txBody>
      </p:sp>
      <p:graphicFrame>
        <p:nvGraphicFramePr>
          <p:cNvPr id="179205" name="Object 5">
            <a:extLst>
              <a:ext uri="{FF2B5EF4-FFF2-40B4-BE49-F238E27FC236}">
                <a16:creationId xmlns:a16="http://schemas.microsoft.com/office/drawing/2014/main" id="{B06C310D-D0E6-F30F-27F8-28A94AD1BD4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57200" y="1066800"/>
          <a:ext cx="82296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Photo Editor Photo" r:id="rId3" imgW="6335009" imgH="4247619" progId="MSPhotoEd.3">
                  <p:embed/>
                </p:oleObj>
              </mc:Choice>
              <mc:Fallback>
                <p:oleObj name="Photo Editor Photo" r:id="rId3" imgW="6335009" imgH="424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066800"/>
                        <a:ext cx="82296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08" name="Text Box 8">
            <a:extLst>
              <a:ext uri="{FF2B5EF4-FFF2-40B4-BE49-F238E27FC236}">
                <a16:creationId xmlns:a16="http://schemas.microsoft.com/office/drawing/2014/main" id="{927E35B1-7A0A-B2D3-01E6-90962C371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57800"/>
            <a:ext cx="632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There is only one stupid question…</a:t>
            </a:r>
          </a:p>
        </p:txBody>
      </p:sp>
      <p:sp>
        <p:nvSpPr>
          <p:cNvPr id="179209" name="Text Box 9">
            <a:extLst>
              <a:ext uri="{FF2B5EF4-FFF2-40B4-BE49-F238E27FC236}">
                <a16:creationId xmlns:a16="http://schemas.microsoft.com/office/drawing/2014/main" id="{9C9EDF36-1707-CF5B-2DFF-DBADC4C6E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19800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i="1">
                <a:solidFill>
                  <a:srgbClr val="FFFF00"/>
                </a:solidFill>
                <a:latin typeface="Arial" panose="020B0604020202020204" pitchFamily="34" charset="0"/>
              </a:rPr>
              <a:t>The one that you don’t ask!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7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/>
      <p:bldP spid="1792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510C59D6-A30D-0CAA-52D3-581AFFB41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539" y="1326973"/>
            <a:ext cx="7772400" cy="922337"/>
          </a:xfrm>
        </p:spPr>
        <p:txBody>
          <a:bodyPr/>
          <a:lstStyle/>
          <a:p>
            <a:r>
              <a:rPr lang="en-US" alt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PERSONAL PREPAREDNESS </a:t>
            </a:r>
            <a:br>
              <a:rPr lang="en-US" altLang="en-US" sz="2800" b="1" i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altLang="en-US" sz="28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THE BEAUTIFUL BASICS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04A22EB6-9C11-78A2-2F4C-75058422F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5866" y="2407326"/>
            <a:ext cx="3352800" cy="2667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Water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Food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Shelter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Special Needs</a:t>
            </a:r>
          </a:p>
        </p:txBody>
      </p:sp>
      <p:pic>
        <p:nvPicPr>
          <p:cNvPr id="70661" name="Picture 5">
            <a:extLst>
              <a:ext uri="{FF2B5EF4-FFF2-40B4-BE49-F238E27FC236}">
                <a16:creationId xmlns:a16="http://schemas.microsoft.com/office/drawing/2014/main" id="{71CC9A04-61C7-2285-58A8-E5EE7378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94" y="411825"/>
            <a:ext cx="2895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>
            <a:extLst>
              <a:ext uri="{FF2B5EF4-FFF2-40B4-BE49-F238E27FC236}">
                <a16:creationId xmlns:a16="http://schemas.microsoft.com/office/drawing/2014/main" id="{8809602B-BAFD-25A1-721B-7BE2C1DAC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94" y="2195468"/>
            <a:ext cx="27432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>
            <a:extLst>
              <a:ext uri="{FF2B5EF4-FFF2-40B4-BE49-F238E27FC236}">
                <a16:creationId xmlns:a16="http://schemas.microsoft.com/office/drawing/2014/main" id="{C40061B6-5782-2E6F-8267-2B0B464A1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800600"/>
            <a:ext cx="2438400" cy="14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>
            <a:extLst>
              <a:ext uri="{FF2B5EF4-FFF2-40B4-BE49-F238E27FC236}">
                <a16:creationId xmlns:a16="http://schemas.microsoft.com/office/drawing/2014/main" id="{BBC76B6E-24DA-487B-6C0C-1B680955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56" y="4800600"/>
            <a:ext cx="2514600" cy="14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C21269D-154D-EB2B-3728-0378C772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81" y="4072244"/>
            <a:ext cx="31972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6EA83DA8-FED7-6268-F38E-2F9060026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61" y="411825"/>
            <a:ext cx="4343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en-US" altLang="en-US" sz="60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st</a:t>
            </a:r>
            <a:r>
              <a:rPr lang="en-US" altLang="en-US" sz="6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STEP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 autoUpdateAnimBg="0" advAuto="0"/>
      <p:bldP spid="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4F4B9591-A3AB-6661-4611-1E6752898B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457200"/>
            <a:ext cx="8458200" cy="3124200"/>
          </a:xfrm>
        </p:spPr>
        <p:txBody>
          <a:bodyPr/>
          <a:lstStyle/>
          <a:p>
            <a:r>
              <a:rPr lang="en-US" altLang="en-US" i="1">
                <a:solidFill>
                  <a:srgbClr val="FFFF00"/>
                </a:solidFill>
                <a:latin typeface="Comic Sans MS" panose="030F0702030302020204" pitchFamily="66" charset="0"/>
              </a:rPr>
              <a:t>WORKPLACE</a:t>
            </a:r>
            <a:r>
              <a:rPr lang="en-US" altLang="en-US" sz="4000" i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4000" i="1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i="1">
                <a:solidFill>
                  <a:srgbClr val="FFFF00"/>
                </a:solidFill>
                <a:latin typeface="Comic Sans MS" panose="030F0702030302020204" pitchFamily="66" charset="0"/>
              </a:rPr>
              <a:t>(or)</a:t>
            </a:r>
            <a:r>
              <a:rPr lang="en-US" altLang="en-US" sz="4000" i="1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4000" i="1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4000" i="1">
                <a:solidFill>
                  <a:srgbClr val="FFFF00"/>
                </a:solidFill>
                <a:latin typeface="Comic Sans MS" panose="030F0702030302020204" pitchFamily="66" charset="0"/>
              </a:rPr>
              <a:t>NEIGHBOURHOOD PREPAREDNESS</a:t>
            </a:r>
            <a:br>
              <a:rPr lang="en-US" altLang="en-US" sz="4000" i="1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altLang="en-US" sz="4000" i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E51743C9-275E-FE66-3FA1-60A9EB0B8C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5105400"/>
            <a:ext cx="7315200" cy="762000"/>
          </a:xfrm>
        </p:spPr>
        <p:txBody>
          <a:bodyPr/>
          <a:lstStyle/>
          <a:p>
            <a:r>
              <a:rPr lang="en-US" alt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Six Teams Emergency Planning</a:t>
            </a:r>
          </a:p>
        </p:txBody>
      </p:sp>
      <p:sp>
        <p:nvSpPr>
          <p:cNvPr id="149508" name="Text Box 4">
            <a:extLst>
              <a:ext uri="{FF2B5EF4-FFF2-40B4-BE49-F238E27FC236}">
                <a16:creationId xmlns:a16="http://schemas.microsoft.com/office/drawing/2014/main" id="{6965F04D-675F-523E-7F84-EE54D343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810000"/>
            <a:ext cx="3295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2nd STEP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 autoUpdateAnimBg="0"/>
      <p:bldP spid="149507" grpId="0" build="p" autoUpdateAnimBg="0" advAuto="1000"/>
      <p:bldP spid="14950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B049BDA1-52B6-0A5E-843B-1B8C3B7C4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013" y="292100"/>
            <a:ext cx="7883525" cy="1352550"/>
          </a:xfrm>
        </p:spPr>
        <p:txBody>
          <a:bodyPr/>
          <a:lstStyle/>
          <a:p>
            <a:pPr algn="ctr"/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Business or Neighbourhood Program:</a:t>
            </a:r>
            <a:r>
              <a:rPr lang="en-US" altLang="en-US" sz="4000" b="1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br>
              <a:rPr lang="en-US" altLang="en-US" sz="40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US" altLang="en-US" sz="4000" b="1" i="1">
                <a:solidFill>
                  <a:srgbClr val="FFFF00"/>
                </a:solidFill>
                <a:latin typeface="Comic Sans MS" panose="030F0702030302020204" pitchFamily="66" charset="0"/>
              </a:rPr>
              <a:t>Six Teams Emergency Planning</a:t>
            </a:r>
            <a:endParaRPr lang="en-US" altLang="en-US" sz="4000" b="1" i="1">
              <a:solidFill>
                <a:srgbClr val="FFFF00"/>
              </a:solidFill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EA0DE89-853F-878D-F166-CD890783F52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86200" y="2114550"/>
            <a:ext cx="4800600" cy="3905250"/>
          </a:xfrm>
        </p:spPr>
        <p:txBody>
          <a:bodyPr/>
          <a:lstStyle/>
          <a:p>
            <a:pPr marL="533400" indent="-533400">
              <a:buClr>
                <a:srgbClr val="FF0066"/>
              </a:buClr>
              <a:buFont typeface="Monotype Sorts" pitchFamily="2" charset="2"/>
              <a:buNone/>
            </a:pPr>
            <a:r>
              <a:rPr lang="en-US" altLang="en-US" sz="2800" b="1" dirty="0">
                <a:effectLst/>
                <a:latin typeface="Comic Sans MS" panose="030F0702030302020204" pitchFamily="66" charset="0"/>
              </a:rPr>
              <a:t>The 6 teams:</a:t>
            </a:r>
          </a:p>
          <a:p>
            <a:pPr marL="533400" indent="-533400">
              <a:buClr>
                <a:srgbClr val="000000"/>
              </a:buClr>
              <a:buFont typeface="Monotype Sorts" pitchFamily="2" charset="2"/>
              <a:buAutoNum type="arabicPeriod"/>
            </a:pPr>
            <a:r>
              <a:rPr lang="en-US" altLang="en-US" sz="2800" b="1" dirty="0">
                <a:effectLst/>
                <a:latin typeface="Comic Sans MS" panose="030F0702030302020204" pitchFamily="66" charset="0"/>
              </a:rPr>
              <a:t>Rapid Damage Assessment</a:t>
            </a:r>
          </a:p>
          <a:p>
            <a:pPr marL="533400" indent="-533400">
              <a:buClr>
                <a:srgbClr val="000000"/>
              </a:buClr>
              <a:buFont typeface="Monotype Sorts" pitchFamily="2" charset="2"/>
              <a:buAutoNum type="arabicPeriod"/>
            </a:pPr>
            <a:r>
              <a:rPr lang="en-US" altLang="en-US" sz="2800" b="1" dirty="0">
                <a:effectLst/>
                <a:latin typeface="Comic Sans MS" panose="030F0702030302020204" pitchFamily="66" charset="0"/>
              </a:rPr>
              <a:t>Rapid Search &amp; Rescue</a:t>
            </a:r>
          </a:p>
          <a:p>
            <a:pPr marL="533400" indent="-533400">
              <a:buClr>
                <a:srgbClr val="000000"/>
              </a:buClr>
              <a:buFont typeface="Monotype Sorts" pitchFamily="2" charset="2"/>
              <a:buAutoNum type="arabicPeriod"/>
            </a:pPr>
            <a:r>
              <a:rPr lang="en-US" altLang="en-US" sz="2800" b="1" dirty="0">
                <a:effectLst/>
                <a:latin typeface="Comic Sans MS" panose="030F0702030302020204" pitchFamily="66" charset="0"/>
              </a:rPr>
              <a:t>Rapid First Aid</a:t>
            </a:r>
          </a:p>
          <a:p>
            <a:pPr marL="533400" indent="-533400">
              <a:buClr>
                <a:srgbClr val="000000"/>
              </a:buClr>
              <a:buFont typeface="Monotype Sorts" pitchFamily="2" charset="2"/>
              <a:buAutoNum type="arabicPeriod"/>
            </a:pPr>
            <a:r>
              <a:rPr lang="en-US" altLang="en-US" sz="2800" b="1" dirty="0">
                <a:effectLst/>
                <a:latin typeface="Comic Sans MS" panose="030F0702030302020204" pitchFamily="66" charset="0"/>
              </a:rPr>
              <a:t>Safety and Security</a:t>
            </a:r>
          </a:p>
          <a:p>
            <a:pPr marL="533400" indent="-533400">
              <a:buClr>
                <a:srgbClr val="000000"/>
              </a:buClr>
              <a:buFont typeface="Monotype Sorts" pitchFamily="2" charset="2"/>
              <a:buAutoNum type="arabicPeriod"/>
            </a:pPr>
            <a:r>
              <a:rPr lang="en-US" altLang="en-US" sz="2800" b="1" dirty="0">
                <a:effectLst/>
                <a:latin typeface="Comic Sans MS" panose="030F0702030302020204" pitchFamily="66" charset="0"/>
              </a:rPr>
              <a:t>Shelter &amp; Care Giving</a:t>
            </a:r>
          </a:p>
          <a:p>
            <a:pPr marL="533400" indent="-533400">
              <a:buClr>
                <a:srgbClr val="000000"/>
              </a:buClr>
              <a:buFont typeface="Monotype Sorts" pitchFamily="2" charset="2"/>
              <a:buAutoNum type="arabicPeriod"/>
            </a:pPr>
            <a:r>
              <a:rPr lang="en-US" altLang="en-US" sz="2800" b="1" dirty="0">
                <a:effectLst/>
                <a:latin typeface="Comic Sans MS" panose="030F0702030302020204" pitchFamily="66" charset="0"/>
              </a:rPr>
              <a:t>Communications</a:t>
            </a:r>
          </a:p>
        </p:txBody>
      </p:sp>
      <p:pic>
        <p:nvPicPr>
          <p:cNvPr id="72708" name="Picture 4">
            <a:extLst>
              <a:ext uri="{FF2B5EF4-FFF2-40B4-BE49-F238E27FC236}">
                <a16:creationId xmlns:a16="http://schemas.microsoft.com/office/drawing/2014/main" id="{EC5CB2F5-751E-D80F-8114-92A0DEC92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35756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>
            <a:extLst>
              <a:ext uri="{FF2B5EF4-FFF2-40B4-BE49-F238E27FC236}">
                <a16:creationId xmlns:a16="http://schemas.microsoft.com/office/drawing/2014/main" id="{316D4780-F98D-2CB9-8A10-4F243EC66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45619"/>
            <a:ext cx="4782113" cy="3027209"/>
          </a:xfrm>
          <a:prstGeom prst="rect">
            <a:avLst/>
          </a:prstGeom>
          <a:solidFill>
            <a:srgbClr val="FF66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6F257-3CEF-0BAD-5196-DFF9DDB03CAA}"/>
              </a:ext>
            </a:extLst>
          </p:cNvPr>
          <p:cNvSpPr txBox="1"/>
          <p:nvPr/>
        </p:nvSpPr>
        <p:spPr>
          <a:xfrm>
            <a:off x="762000" y="385171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i="1" dirty="0">
                <a:solidFill>
                  <a:srgbClr val="FFFF00"/>
                </a:solidFill>
              </a:rPr>
              <a:t>SUCCESSION </a:t>
            </a:r>
          </a:p>
          <a:p>
            <a:r>
              <a:rPr lang="en-CA" sz="2400" dirty="0">
                <a:solidFill>
                  <a:srgbClr val="FFFF00"/>
                </a:solidFill>
              </a:rPr>
              <a:t>THROUGH COMMUNITY INVOLVEMENT </a:t>
            </a:r>
          </a:p>
          <a:p>
            <a:pPr algn="r"/>
            <a:r>
              <a:rPr lang="en-CA" sz="2400" dirty="0">
                <a:solidFill>
                  <a:srgbClr val="FFFF00"/>
                </a:solidFill>
              </a:rPr>
              <a:t>AND SCHOOL EDUCATION PROGRAMS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758401D-A96D-FB5D-4C46-C74EDCA0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85500"/>
            <a:ext cx="4434999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6956B63F-8CEB-B6BF-B388-D44D91AA1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>
                <a:solidFill>
                  <a:srgbClr val="FFFF00"/>
                </a:solidFill>
                <a:latin typeface="Univers" panose="020B0503020202020204" pitchFamily="34" charset="0"/>
                <a:cs typeface="Times New Roman" panose="02020603050405020304" pitchFamily="18" charset="0"/>
              </a:rPr>
              <a:t>COMMUNITY PREPAREDNESS</a:t>
            </a:r>
            <a:endParaRPr lang="en-US" altLang="en-US" i="1">
              <a:solidFill>
                <a:srgbClr val="FFFF00"/>
              </a:solidFill>
            </a:endParaRPr>
          </a:p>
        </p:txBody>
      </p:sp>
      <p:pic>
        <p:nvPicPr>
          <p:cNvPr id="134147" name="Picture 3">
            <a:extLst>
              <a:ext uri="{FF2B5EF4-FFF2-40B4-BE49-F238E27FC236}">
                <a16:creationId xmlns:a16="http://schemas.microsoft.com/office/drawing/2014/main" id="{153F7F96-F6C6-3805-7FF3-7A57ACC6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7696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620ED029-F749-52E1-9CE7-B474FEC7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8382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</a:t>
            </a: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etup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</a:t>
            </a: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he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</a:t>
            </a: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mergency</a:t>
            </a:r>
            <a:r>
              <a:rPr lang="en-US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rogram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9CCF27D7-AFE5-8656-0856-6F4B2DF8C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733800"/>
            <a:ext cx="2533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60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STEP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utoUpdateAnimBg="0"/>
      <p:bldP spid="13414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7" name="Rectangle 11">
            <a:extLst>
              <a:ext uri="{FF2B5EF4-FFF2-40B4-BE49-F238E27FC236}">
                <a16:creationId xmlns:a16="http://schemas.microsoft.com/office/drawing/2014/main" id="{16A2D27B-5E83-919B-A405-54F749C8D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i="1" dirty="0">
                <a:solidFill>
                  <a:srgbClr val="FFFF00"/>
                </a:solidFill>
              </a:rPr>
              <a:t>CRITICAL INFRASTRUCTURE </a:t>
            </a:r>
            <a:r>
              <a:rPr lang="en-US" altLang="en-US" sz="2400" b="1" i="1" dirty="0">
                <a:solidFill>
                  <a:srgbClr val="FFFF00"/>
                </a:solidFill>
              </a:rPr>
              <a:t>NATIONAL – PROVINCIAL – LOCAL AUTHORITY</a:t>
            </a:r>
          </a:p>
        </p:txBody>
      </p:sp>
      <p:sp>
        <p:nvSpPr>
          <p:cNvPr id="106508" name="Rectangle 12">
            <a:extLst>
              <a:ext uri="{FF2B5EF4-FFF2-40B4-BE49-F238E27FC236}">
                <a16:creationId xmlns:a16="http://schemas.microsoft.com/office/drawing/2014/main" id="{D8A7364A-5F5E-86C3-B165-7F3F2D78D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905793"/>
            <a:ext cx="8229600" cy="403780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1800" b="1" dirty="0">
                <a:effectLst/>
              </a:rPr>
              <a:t>Canada’s critical infrastructure is made up of the facilities, services, assets and information systems that Canadians depend upon for their health, safety, security or economic well-being:</a:t>
            </a:r>
          </a:p>
          <a:p>
            <a:pPr lvl="1">
              <a:lnSpc>
                <a:spcPct val="90000"/>
              </a:lnSpc>
            </a:pPr>
            <a:r>
              <a:rPr lang="en-CA" altLang="en-US" sz="1800" b="1" dirty="0">
                <a:effectLst/>
              </a:rPr>
              <a:t>Energy and utilities (gas, oil and electricity);</a:t>
            </a:r>
          </a:p>
          <a:p>
            <a:pPr lvl="1">
              <a:lnSpc>
                <a:spcPct val="90000"/>
              </a:lnSpc>
            </a:pPr>
            <a:r>
              <a:rPr lang="en-CA" altLang="en-US" sz="1800" b="1" dirty="0">
                <a:effectLst/>
              </a:rPr>
              <a:t>Transportation (air, water, rail or land);</a:t>
            </a:r>
          </a:p>
          <a:p>
            <a:pPr lvl="1">
              <a:lnSpc>
                <a:spcPct val="90000"/>
              </a:lnSpc>
            </a:pPr>
            <a:r>
              <a:rPr lang="en-CA" altLang="en-US" sz="1800" b="1" dirty="0">
                <a:effectLst/>
              </a:rPr>
              <a:t>Communications (tel./cell, internet, satellite, radio and TV);</a:t>
            </a:r>
          </a:p>
          <a:p>
            <a:pPr lvl="1">
              <a:lnSpc>
                <a:spcPct val="90000"/>
              </a:lnSpc>
            </a:pPr>
            <a:r>
              <a:rPr lang="en-CA" altLang="en-US" sz="1800" b="1" dirty="0">
                <a:effectLst/>
              </a:rPr>
              <a:t>Safety (police, fire, ambulance, 911 services and search and rescue nuclear safety, )</a:t>
            </a:r>
          </a:p>
          <a:p>
            <a:pPr lvl="1">
              <a:lnSpc>
                <a:spcPct val="90000"/>
              </a:lnSpc>
            </a:pPr>
            <a:r>
              <a:rPr lang="en-CA" altLang="en-US" sz="1800" b="1" dirty="0">
                <a:effectLst/>
              </a:rPr>
              <a:t>Financial, food and health services (banking, agriculture and food distribution, water treatment and hospitals and pharmaceuticals); and</a:t>
            </a:r>
          </a:p>
          <a:p>
            <a:pPr lvl="1">
              <a:lnSpc>
                <a:spcPct val="90000"/>
              </a:lnSpc>
            </a:pPr>
            <a:r>
              <a:rPr lang="en-CA" altLang="en-US" sz="1800" b="1" dirty="0">
                <a:effectLst/>
              </a:rPr>
              <a:t>Government services (pensions, employment insurance, immigration, weather forecasting and education).</a:t>
            </a:r>
            <a:endParaRPr lang="en-US" altLang="en-US" sz="1800" dirty="0">
              <a:effectLst/>
            </a:endParaRPr>
          </a:p>
        </p:txBody>
      </p:sp>
      <p:sp>
        <p:nvSpPr>
          <p:cNvPr id="106509" name="Text Box 13">
            <a:extLst>
              <a:ext uri="{FF2B5EF4-FFF2-40B4-BE49-F238E27FC236}">
                <a16:creationId xmlns:a16="http://schemas.microsoft.com/office/drawing/2014/main" id="{8E21D88B-EBEE-0F50-EEF1-9B714B6FB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909733"/>
            <a:ext cx="7315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AGING AND EXPENSIVE TO REPAIR AND/OR REPLACE.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 uiExpand="1" build="p"/>
      <p:bldP spid="1065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63BD5E8-C84C-35BB-821C-34A9ADB19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solidFill>
                  <a:srgbClr val="FFFF00"/>
                </a:solidFill>
              </a:rPr>
              <a:t>CRITICAL INFRASTRUCTURE PROTECTION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29611FC-472F-6327-C4B0-8E9FFF10C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82000" cy="50292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1"/>
              </a:buClr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EXAMPLE – INTERNET / CYBER NETWORKS</a:t>
            </a:r>
            <a:endParaRPr lang="en-US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altLang="en-US" sz="2000" b="1" dirty="0">
                <a:cs typeface="Times New Roman" panose="02020603050405020304" pitchFamily="18" charset="0"/>
              </a:rPr>
              <a:t>Increasing interconnection and dependencies of systems, use of Internet Protocol systems pervasive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altLang="en-US" sz="2000" b="1" dirty="0">
                <a:cs typeface="Times New Roman" panose="02020603050405020304" pitchFamily="18" charset="0"/>
              </a:rPr>
              <a:t>Automated Control Systems, transport systems  and databases at Risk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altLang="en-US" sz="2000" b="1" dirty="0">
                <a:cs typeface="Times New Roman" panose="02020603050405020304" pitchFamily="18" charset="0"/>
              </a:rPr>
              <a:t>Military systems increasingly ride on and depend on the civil infrastructure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altLang="en-US" sz="2000" b="1" dirty="0">
                <a:cs typeface="Times New Roman" panose="02020603050405020304" pitchFamily="18" charset="0"/>
              </a:rPr>
              <a:t>Threat mostly hackers now, but state actors are a distinct possibility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altLang="en-US" sz="2000" b="1" dirty="0">
                <a:cs typeface="Times New Roman" panose="02020603050405020304" pitchFamily="18" charset="0"/>
              </a:rPr>
              <a:t>Developed nations the most vulnerable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2F20958-1D13-8C52-1F73-16382302A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910" y="274197"/>
            <a:ext cx="7972809" cy="822325"/>
          </a:xfrm>
        </p:spPr>
        <p:txBody>
          <a:bodyPr/>
          <a:lstStyle/>
          <a:p>
            <a:r>
              <a:rPr lang="en-US" altLang="en-US" sz="3200" b="1" i="1" dirty="0">
                <a:solidFill>
                  <a:schemeClr val="tx1"/>
                </a:solidFill>
              </a:rPr>
              <a:t>RAPID DAMAGE ASSESSMENT</a:t>
            </a:r>
            <a:br>
              <a:rPr lang="en-US" altLang="en-US" sz="3200" b="1" i="1" dirty="0">
                <a:solidFill>
                  <a:schemeClr val="tx1"/>
                </a:solidFill>
              </a:rPr>
            </a:br>
            <a:r>
              <a:rPr lang="en-US" altLang="en-US" sz="3200" b="1" i="1" dirty="0">
                <a:solidFill>
                  <a:srgbClr val="FF0000"/>
                </a:solidFill>
              </a:rPr>
              <a:t>Field Manual and Forms</a:t>
            </a: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6AD4DE72-AB53-CB35-0BD3-48736F068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196" y="3505200"/>
            <a:ext cx="3429000" cy="28287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Text Box 4">
            <a:extLst>
              <a:ext uri="{FF2B5EF4-FFF2-40B4-BE49-F238E27FC236}">
                <a16:creationId xmlns:a16="http://schemas.microsoft.com/office/drawing/2014/main" id="{7DD98D95-E7DA-55DA-F5A5-5998E4ACE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28031"/>
            <a:ext cx="310459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b="1" dirty="0">
                <a:latin typeface="Times New Roman" panose="02020603050405020304" pitchFamily="18" charset="0"/>
              </a:rPr>
              <a:t>ATC – 20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>
                <a:latin typeface="Times New Roman" panose="02020603050405020304" pitchFamily="18" charset="0"/>
              </a:rPr>
              <a:t>MANUAL</a:t>
            </a:r>
          </a:p>
          <a:p>
            <a:pPr eaLnBrk="1" hangingPunct="1"/>
            <a:r>
              <a:rPr lang="en-US" altLang="en-US" sz="2000" b="1" dirty="0">
                <a:latin typeface="Times New Roman" panose="02020603050405020304" pitchFamily="18" charset="0"/>
              </a:rPr>
              <a:t>ATC 20-1</a:t>
            </a:r>
            <a:r>
              <a:rPr lang="en-US" altLang="en-US" sz="2000" dirty="0">
                <a:latin typeface="Times New Roman" panose="02020603050405020304" pitchFamily="18" charset="0"/>
              </a:rPr>
              <a:t>  </a:t>
            </a:r>
            <a:r>
              <a:rPr lang="en-US" altLang="en-US" sz="2000" b="1" dirty="0">
                <a:latin typeface="Times New Roman" panose="02020603050405020304" pitchFamily="18" charset="0"/>
              </a:rPr>
              <a:t>Field Manual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</a:rPr>
              <a:t>Condensed from the ATC 20</a:t>
            </a:r>
          </a:p>
          <a:p>
            <a:pPr eaLnBrk="1" hangingPunct="1"/>
            <a:r>
              <a:rPr lang="en-US" altLang="en-US" sz="2000" b="1" dirty="0" err="1">
                <a:latin typeface="Times New Roman" panose="02020603050405020304" pitchFamily="18" charset="0"/>
              </a:rPr>
              <a:t>MIECM</a:t>
            </a:r>
            <a:r>
              <a:rPr lang="en-US" altLang="en-US" sz="2000" b="1" dirty="0">
                <a:latin typeface="Times New Roman" panose="02020603050405020304" pitchFamily="18" charset="0"/>
              </a:rPr>
              <a:t> Field Manual</a:t>
            </a:r>
          </a:p>
          <a:p>
            <a:pPr eaLnBrk="1" hangingPunct="1"/>
            <a:r>
              <a:rPr lang="en-US" altLang="en-US" sz="2000" dirty="0">
                <a:latin typeface="Times New Roman" panose="02020603050405020304" pitchFamily="18" charset="0"/>
              </a:rPr>
              <a:t>Condensed from the ATC 20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A9C4259-D839-93D3-D908-5026B26E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0" y="1329267"/>
            <a:ext cx="3265171" cy="2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E4DC2-B47E-642C-316C-4E870067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14" y="3190756"/>
            <a:ext cx="2941586" cy="326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782</TotalTime>
  <Words>486</Words>
  <Application>Microsoft Macintosh PowerPoint</Application>
  <PresentationFormat>On-screen Show (4:3)</PresentationFormat>
  <Paragraphs>79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Comic Sans MS</vt:lpstr>
      <vt:lpstr>Monotype Sorts</vt:lpstr>
      <vt:lpstr>Tahoma</vt:lpstr>
      <vt:lpstr>Times New Roman</vt:lpstr>
      <vt:lpstr>Univers</vt:lpstr>
      <vt:lpstr>Wingdings</vt:lpstr>
      <vt:lpstr>Ocean</vt:lpstr>
      <vt:lpstr>Clip</vt:lpstr>
      <vt:lpstr>Photo Editor Photo</vt:lpstr>
      <vt:lpstr>3 STEPS to achieving  community preparedness</vt:lpstr>
      <vt:lpstr>PERSONAL PREPAREDNESS  THE BEAUTIFUL BASICS</vt:lpstr>
      <vt:lpstr>WORKPLACE  (or)  NEIGHBOURHOOD PREPAREDNESS </vt:lpstr>
      <vt:lpstr>Business or Neighbourhood Program:  Six Teams Emergency Planning</vt:lpstr>
      <vt:lpstr>PowerPoint Presentation</vt:lpstr>
      <vt:lpstr>COMMUNITY PREPAREDNESS</vt:lpstr>
      <vt:lpstr>CRITICAL INFRASTRUCTURE NATIONAL – PROVINCIAL – LOCAL AUTHORITY</vt:lpstr>
      <vt:lpstr>CRITICAL INFRASTRUCTURE PROTECTION</vt:lpstr>
      <vt:lpstr>RAPID DAMAGE ASSESSMENT Field Manual and Forms</vt:lpstr>
      <vt:lpstr>PowerPoint Presentation</vt:lpstr>
      <vt:lpstr>PowerPoint Presentation</vt:lpstr>
      <vt:lpstr>Project- Transmission Watermain replacement post disaster </vt:lpstr>
      <vt:lpstr>Evacuation &amp; Notification Concepts</vt:lpstr>
      <vt:lpstr>Post Flood  Damage assessment  for re-entry</vt:lpstr>
      <vt:lpstr>Identify Essential Facilities</vt:lpstr>
      <vt:lpstr>Amateur  RADIO USE SCALE TO REPORT VISUAL DAMAGE AT LOGIN</vt:lpstr>
      <vt:lpstr>And You Know it’s Bad When…….</vt:lpstr>
      <vt:lpstr>Questions???</vt:lpstr>
    </vt:vector>
  </TitlesOfParts>
  <Company>Kipp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 HOUSING - RAPID DAMAGE ASSESSMENT POST-EARTHQUAKE SAFETY PROGRAM TRAINING SESSIONS  November 25th  1999 </dc:title>
  <dc:creator>JKipp</dc:creator>
  <cp:lastModifiedBy>Caroline Stillinger</cp:lastModifiedBy>
  <cp:revision>57</cp:revision>
  <dcterms:created xsi:type="dcterms:W3CDTF">2010-11-22T21:54:37Z</dcterms:created>
  <dcterms:modified xsi:type="dcterms:W3CDTF">2023-01-03T00:43:21Z</dcterms:modified>
</cp:coreProperties>
</file>