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1"/>
  </p:notesMasterIdLst>
  <p:sldIdLst>
    <p:sldId id="309" r:id="rId2"/>
    <p:sldId id="344" r:id="rId3"/>
    <p:sldId id="278" r:id="rId4"/>
    <p:sldId id="279" r:id="rId5"/>
    <p:sldId id="310" r:id="rId6"/>
    <p:sldId id="308" r:id="rId7"/>
    <p:sldId id="314" r:id="rId8"/>
    <p:sldId id="315" r:id="rId9"/>
    <p:sldId id="345" r:id="rId10"/>
    <p:sldId id="327" r:id="rId11"/>
    <p:sldId id="355" r:id="rId12"/>
    <p:sldId id="266" r:id="rId13"/>
    <p:sldId id="350" r:id="rId14"/>
    <p:sldId id="307" r:id="rId15"/>
    <p:sldId id="274" r:id="rId16"/>
    <p:sldId id="306" r:id="rId17"/>
    <p:sldId id="323" r:id="rId18"/>
    <p:sldId id="265" r:id="rId19"/>
    <p:sldId id="267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00FF00"/>
    <a:srgbClr val="FFFF00"/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6C48A2A-A78B-857C-0AA2-666456C4E7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1C5362F-07CA-D59A-F1E9-14BB74BA4E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16E831D3-2E35-5D47-DE03-5CC59FCB58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A20761A4-7910-7C90-DC07-8C36D9E7F53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1E9FDB45-FD37-07A5-8AEE-C20E097FE6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9C4DC570-A8B7-25DA-A86D-89FD02E51B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135CC56-A893-4E91-8B94-76E4B429FF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7654AD1-4B31-D235-278B-3BE9B80A4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1C52E-F467-4022-B98E-5EC5DC8AE39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D80BBDA9-6A49-4E61-9A30-38444A3A3D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5041EFD1-49A1-19DB-9926-B3BE1FD4D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en-US" altLang="en-US"/>
              <a:t>Welcome</a:t>
            </a:r>
          </a:p>
          <a:p>
            <a:r>
              <a:rPr lang="en-US" altLang="en-US"/>
              <a:t>introcuction</a:t>
            </a:r>
          </a:p>
          <a:p>
            <a:pPr>
              <a:buFontTx/>
              <a:buChar char="•"/>
            </a:pPr>
            <a:r>
              <a:rPr lang="en-US" altLang="en-US"/>
              <a:t>program</a:t>
            </a:r>
          </a:p>
          <a:p>
            <a:pPr>
              <a:buFontTx/>
              <a:buChar char="•"/>
            </a:pPr>
            <a:r>
              <a:rPr lang="en-US" altLang="en-US"/>
              <a:t>presenter</a:t>
            </a:r>
          </a:p>
          <a:p>
            <a:pPr>
              <a:buFontTx/>
              <a:buChar char="•"/>
            </a:pPr>
            <a:r>
              <a:rPr lang="en-US" altLang="en-US"/>
              <a:t>content</a:t>
            </a:r>
          </a:p>
          <a:p>
            <a:pPr>
              <a:buFontTx/>
              <a:buChar char="•"/>
            </a:pPr>
            <a:r>
              <a:rPr lang="en-US" altLang="en-US"/>
              <a:t>time frame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751ACC5-A243-7381-A61F-E8702D23C9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6CF10-8403-471F-A459-6CC4D4608BB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43E80EF0-A534-2E0D-93C5-87B4AB9B0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E44837B-D7B4-9952-9B1C-8D86A7DC4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C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7EFED1-2687-C160-55DD-627C3AB3E2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2EE0C-79F5-4B6B-B5D9-75032486AB6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C459722E-DE01-FB2F-D959-F64C12A640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94175D9-1E25-0AEB-B1C6-4D56C4EC5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Extremely important. Spend time explaining and how it relates to Response Goals. Give scenario to class and have them formulate objectives in their groups. Have them present and critique.</a:t>
            </a:r>
          </a:p>
          <a:p>
            <a:endParaRPr lang="en-US" altLang="en-US"/>
          </a:p>
          <a:p>
            <a:r>
              <a:rPr lang="en-US" altLang="en-US"/>
              <a:t>Objective is a statement of “What” you are going to do.</a:t>
            </a:r>
          </a:p>
          <a:p>
            <a:r>
              <a:rPr lang="en-US" altLang="en-US"/>
              <a:t>Strategy is a statement of “How” you are going to to do it</a:t>
            </a:r>
          </a:p>
          <a:p>
            <a:r>
              <a:rPr lang="en-US" altLang="en-US"/>
              <a:t>Tactics are the detailed action steps.</a:t>
            </a:r>
          </a:p>
          <a:p>
            <a:endParaRPr lang="en-US" altLang="en-US"/>
          </a:p>
          <a:p>
            <a:r>
              <a:rPr lang="en-US" altLang="en-US"/>
              <a:t>I’m going to secure the scene of this mva (Objective)</a:t>
            </a:r>
          </a:p>
          <a:p>
            <a:r>
              <a:rPr lang="en-US" altLang="en-US"/>
              <a:t>I’m going to place my pc across the road at the south end and have the next in unit place their rig across the road at the north end (strategy)</a:t>
            </a:r>
          </a:p>
          <a:p>
            <a:r>
              <a:rPr lang="en-US" altLang="en-US"/>
              <a:t>Placing the vehicle, ensuring the warning lights are on and maybe laying flares are the tactical actions.</a:t>
            </a:r>
          </a:p>
          <a:p>
            <a:endParaRPr lang="en-US" altLang="en-US"/>
          </a:p>
          <a:p>
            <a:r>
              <a:rPr lang="en-US" altLang="en-US"/>
              <a:t>These objectives, strategies and tactics are based on the response goals of protecting safety and health of responders, etc.</a:t>
            </a:r>
            <a:endParaRPr lang="en-CA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9D09368E-D7D0-4440-21B8-60F67605235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F7A6DA3E-FC5A-C4CD-D29B-ADB8E67E0A35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17092" name="Freeform 4">
            <a:extLst>
              <a:ext uri="{FF2B5EF4-FFF2-40B4-BE49-F238E27FC236}">
                <a16:creationId xmlns:a16="http://schemas.microsoft.com/office/drawing/2014/main" id="{F66BB4DE-2143-DBE0-583F-289A4CFAAE54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7093" name="Rectangle 5">
            <a:extLst>
              <a:ext uri="{FF2B5EF4-FFF2-40B4-BE49-F238E27FC236}">
                <a16:creationId xmlns:a16="http://schemas.microsoft.com/office/drawing/2014/main" id="{40685CF5-AE33-722D-CD92-00EF20774D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7094" name="Rectangle 6">
            <a:extLst>
              <a:ext uri="{FF2B5EF4-FFF2-40B4-BE49-F238E27FC236}">
                <a16:creationId xmlns:a16="http://schemas.microsoft.com/office/drawing/2014/main" id="{152F43B9-37F3-F662-F28C-B1C0AC6EDB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D1B251-BF4C-4091-9148-7E76E991746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17095" name="Rectangle 7">
            <a:extLst>
              <a:ext uri="{FF2B5EF4-FFF2-40B4-BE49-F238E27FC236}">
                <a16:creationId xmlns:a16="http://schemas.microsoft.com/office/drawing/2014/main" id="{0EF6B4DF-381C-EB9F-4C5C-CB6A2EB169D0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1C18-716E-2A2C-934A-D843C91E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64C6A-96D7-922E-5F0C-F624E546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55195-7B7B-119F-64E6-573ED0B7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B58BA-2EFA-E9C7-F4B8-63CDA1EC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AE6B6-8C2E-156D-AC5B-9EC0DC8A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5AC34-E810-4CD8-B178-72E6D71FBA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A4060-0994-B609-15CC-7B00618A7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52177-360B-EB29-1CDF-8ED70D150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72768-CCF6-4BA6-1FCE-2E6B549A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28939-282D-5F13-7A9E-21CE65B6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0AE7F-8B0C-9A26-18DA-B9C590D5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C824D-97D4-4798-B7A1-51AE952D9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61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9F7A-0909-8EF0-7B48-4A46EE14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D67F91-8AB4-64CD-6739-D3BB046BBEC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BB626-5002-3A5A-8D69-772C585D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142C8-75A7-700A-AC9E-D704173F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CBA0-1171-A20F-5AC3-E1F39D3E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17C677-EC86-4FA2-AA88-0A91429D4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50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F612-BDE2-A79F-F3ED-E9EDFDF8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0E032-BFA5-18C2-7C6D-CE0FE8F753B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14290-F0EB-AEA5-A06B-B93E794F21C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53AE8-DC65-FAAB-298A-FFD7A324ADA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E161C6-4F33-D60A-F2E8-79391D83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C41714-9010-D78E-587E-E4F14662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B01FC0-9F35-DF01-E0E4-3C1FFE44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E3D174-8B9C-4281-AFE7-17DDF4E1B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29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E5B0-8D07-586E-7C51-8561A204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1F388084-6D53-8C2A-6CA9-3414DAB3F161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7DDDF-F429-485F-196A-466A928F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7A24B-D902-7793-53FF-805C7FF7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940C8-1EC0-288C-8E8F-AAE5D4BD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D51CAC-9BEE-485F-8467-136BC4C6E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43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D9C3-17F2-053D-4574-4D482A02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1AC32D9E-D829-B650-231A-B3D0BC81C95B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303EE-B832-5EFF-328D-483E911E3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BFFBF-0501-2500-99EA-F86B2392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25E64-720C-537F-FB5B-A6677640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2CC3-76CC-C56E-670E-EAF40F25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A8CDC7-73EE-42D1-8029-88452C7A34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357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5969-5BBD-F772-F103-B4F89FF5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22833-B897-E43F-CAB5-DAAECA56437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F609430C-FB5A-71CB-0D76-47E447CFCCB6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53F72-66A6-485A-7B72-4DC35311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98855-90C5-FF93-8874-84EAF06C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54B0B-BF98-3F5F-4CD8-637EB843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5F44A-2861-417B-8309-E04F00995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65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D1692-8D74-FEB7-073B-2004F893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62E26-0B4E-1211-D84E-9859C17AB1C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C990B-9A1D-D946-B49C-39597C101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0524D-2D1F-86F9-0BB9-18A6A992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83B14-E4E3-D556-D90A-BECBEF74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48DDA-5F71-2877-2703-9F1FD3CD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B05553-7991-4BCE-96FE-F085D63E1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40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6F9C-6963-C5D5-B57A-0E45A6CF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712A-EC01-EE0B-B8B5-946C2B662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C5285-EF03-16E7-8799-775E9E8C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D2EF0-7939-7770-DF8E-F8A23929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4611E-6066-D34C-5412-4EC59D8B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C4304-1ECE-498C-B903-17878DA9A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71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7F30-76D3-E52D-826B-7A6172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B0DC2-3E69-237B-F18F-E2BA6F0C4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173DE-F57B-ABC9-129B-DFA87AE8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BE1CF-2298-FEBD-3CD4-A5281197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51B8B-58E5-7F78-AA95-8AE95135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736C1-1CAA-48EC-92E2-60E39E6C0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41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B5EB-510C-18B4-7357-27C38635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5FA8D-9C08-5A2F-18D2-EF5568972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4A97A-E760-74A8-9C54-42C0419BD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CCAD2-736F-9012-3002-BA0F2E9C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63AC4-E9DF-6ED8-C53F-BF4A5F19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035A1-BA72-81C2-ED1E-15CAABD0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3C7F3-C6E4-4C2F-8639-41F70D858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35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2D56-EC4D-475A-C202-FA4B2441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01D1-1BEB-C6E2-B1C3-9E7FE2725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48292-60AB-172C-0CEB-57482FF46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FE810-A13C-116B-5B58-76352502B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1A7BD-A558-DF50-BAAF-84436FCBB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99AA4-BAEA-15A6-AD2E-96438CFD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9A5CB-8E79-5B1A-BD70-06A3CF2D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A8777B-4ADF-59FE-9ABD-21604B63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E895-3B38-4C65-BEAE-2682D1D83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41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9935-270E-2D26-4918-39FDCDC1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0C928-D421-39D9-405F-A8808999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09805-050C-1518-B90F-B436B7EB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E0428-02EC-C1D8-49E6-A396E140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23BA4-9BDC-456C-9F64-99D7B376C3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03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D89B5-2CBA-1B45-21C5-2F637087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2AD84-D985-906A-D04C-4F5CBF61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CDBBF-F0C8-4FBC-1294-D0BD4079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2E1B9-4994-4F4F-A50E-C69BE6E74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96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C767-1B5E-878C-F601-E80FFBF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7BE5-4B23-F9F6-1586-B983C1E1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0564-73A9-57F5-EA8C-CE1AAF0A2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EA8C0-F483-3F5F-EF06-D41FCA40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7A6DE-B8DA-63C6-472B-4B497140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F7F94-C5EA-D4A7-6A97-B1CC1B6D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8164F-267B-4CE8-B620-936FC2B000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96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AC79-944B-3241-05D8-2603636D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9FA8F-4F4E-FA43-6BFF-7DBFCEB20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7643C-D20F-22A1-D069-CC8B39888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F558-4404-FA4A-19F1-9CB5A32C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261F8-F579-02BC-0C97-A34E5FE4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6622D-7E3C-D3B2-04B9-43F037E7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5746B-B588-4B00-AEEB-6A254BB65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1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F885736A-9F09-E05A-A976-9E018535E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AF951326-EB75-A96E-64C7-23B7DBE5A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6068" name="Rectangle 4">
            <a:extLst>
              <a:ext uri="{FF2B5EF4-FFF2-40B4-BE49-F238E27FC236}">
                <a16:creationId xmlns:a16="http://schemas.microsoft.com/office/drawing/2014/main" id="{AB53AF5C-FEBD-6477-B961-74DA90C84E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16069" name="Rectangle 5">
            <a:extLst>
              <a:ext uri="{FF2B5EF4-FFF2-40B4-BE49-F238E27FC236}">
                <a16:creationId xmlns:a16="http://schemas.microsoft.com/office/drawing/2014/main" id="{969C46D1-B648-71B6-8852-5CC5B8675E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16070" name="Rectangle 6">
            <a:extLst>
              <a:ext uri="{FF2B5EF4-FFF2-40B4-BE49-F238E27FC236}">
                <a16:creationId xmlns:a16="http://schemas.microsoft.com/office/drawing/2014/main" id="{BD47CD5F-0D9C-C993-D205-0D7BB93AEB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F330E97E-86FF-4B27-BB5F-CBBA537E15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png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jpeg"/><Relationship Id="rId5" Type="http://schemas.openxmlformats.org/officeDocument/2006/relationships/image" Target="../media/image14.jpe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DDC534A2-1A27-6512-16F4-C1AC4B640B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579533" y="1981200"/>
            <a:ext cx="3429000" cy="3048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0"/>
              </a:spcBef>
            </a:pPr>
            <a:r>
              <a:rPr lang="en-US" altLang="en-US" sz="3600" dirty="0"/>
              <a:t>Emergency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3600" dirty="0"/>
              <a:t>Management, Coordination,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3600" dirty="0"/>
              <a:t>Response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3600" dirty="0"/>
              <a:t> and Recovery</a:t>
            </a:r>
            <a:r>
              <a:rPr lang="en-US" altLang="en-US" sz="3600" dirty="0">
                <a:solidFill>
                  <a:srgbClr val="008000"/>
                </a:solidFill>
              </a:rPr>
              <a:t>.</a:t>
            </a: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0B0111DE-8B21-1EA6-8DD6-2873623B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644650"/>
            <a:ext cx="4953000" cy="37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7C62E844-64D0-E5F9-DF20-3C71C78549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</p:spPr>
        <p:txBody>
          <a:bodyPr/>
          <a:lstStyle/>
          <a:p>
            <a:r>
              <a:rPr lang="en-US" altLang="en-US" sz="3600" b="1" i="1" dirty="0">
                <a:solidFill>
                  <a:schemeClr val="tx1"/>
                </a:solidFill>
              </a:rPr>
              <a:t>EMERGENCY MANAGEMENT 101</a:t>
            </a:r>
            <a:endParaRPr lang="en-US" altLang="en-US" sz="2400" b="1" i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75D43-4791-8E87-ABA0-D9641A16D107}"/>
              </a:ext>
            </a:extLst>
          </p:cNvPr>
          <p:cNvSpPr txBox="1"/>
          <p:nvPr/>
        </p:nvSpPr>
        <p:spPr>
          <a:xfrm flipH="1">
            <a:off x="609600" y="5697361"/>
            <a:ext cx="807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CLIMATE CHANGE AND GLOBAL WARMING </a:t>
            </a:r>
          </a:p>
          <a:p>
            <a:pPr algn="ctr"/>
            <a:r>
              <a:rPr lang="en-CA" dirty="0"/>
              <a:t> LEVEL 5 DROUGHT, NOVEMBER??</a:t>
            </a:r>
            <a:endParaRPr lang="en-CA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/>
      <p:bldP spid="10035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0A38FA1B-5151-2B32-0D4D-35D90A1A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92100"/>
            <a:ext cx="7589838" cy="1292225"/>
          </a:xfrm>
        </p:spPr>
        <p:txBody>
          <a:bodyPr/>
          <a:lstStyle/>
          <a:p>
            <a:r>
              <a:rPr lang="en-US" altLang="en-US" sz="4800" b="1">
                <a:solidFill>
                  <a:schemeClr val="tx1"/>
                </a:solidFill>
                <a:latin typeface="Comic Sans MS" panose="030F0702030302020204" pitchFamily="66" charset="0"/>
              </a:rPr>
              <a:t>Categorized Disasters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E9EBACF-CDFA-819F-AF66-E6438A17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382000" cy="5029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i="1">
                <a:solidFill>
                  <a:srgbClr val="FF0000"/>
                </a:solidFill>
                <a:latin typeface="Comic Sans MS" panose="030F0702030302020204" pitchFamily="66" charset="0"/>
              </a:rPr>
              <a:t>Natural					Industrial</a:t>
            </a:r>
            <a:endParaRPr lang="en-US" altLang="en-US" sz="2400" b="1" i="1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000" b="1" i="1">
                <a:latin typeface="Comic Sans MS" panose="030F0702030302020204" pitchFamily="66" charset="0"/>
              </a:rPr>
              <a:t>Earthquake</a:t>
            </a:r>
            <a:r>
              <a:rPr lang="en-US" altLang="en-US" sz="2400" b="1">
                <a:latin typeface="Comic Sans MS" panose="030F0702030302020204" pitchFamily="66" charset="0"/>
              </a:rPr>
              <a:t>			Urban Fire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Flood						Hazardous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Forest Fire				   	    Materials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Landslide					Explosion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Severe Weather				Structural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Wind Storm					   Collapse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							Transportation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			       </a:t>
            </a:r>
            <a:r>
              <a:rPr lang="en-US" altLang="en-US" sz="2400" b="1" i="1">
                <a:solidFill>
                  <a:srgbClr val="FF0000"/>
                </a:solidFill>
                <a:latin typeface="Comic Sans MS" panose="030F0702030302020204" pitchFamily="66" charset="0"/>
              </a:rPr>
              <a:t>Social/Political</a:t>
            </a:r>
            <a:endParaRPr lang="en-US" altLang="en-US" sz="24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			        Bomb Threat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			        Sabotage/Terrorism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Comic Sans MS" panose="030F0702030302020204" pitchFamily="66" charset="0"/>
              </a:rPr>
              <a:t>			        Riot</a:t>
            </a: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136196" name="AutoShape 4">
            <a:extLst>
              <a:ext uri="{FF2B5EF4-FFF2-40B4-BE49-F238E27FC236}">
                <a16:creationId xmlns:a16="http://schemas.microsoft.com/office/drawing/2014/main" id="{68CC946F-0708-EB3F-8D62-52604849C89E}"/>
              </a:ext>
            </a:extLst>
          </p:cNvPr>
          <p:cNvSpPr>
            <a:spLocks noChangeArrowheads="1"/>
          </p:cNvSpPr>
          <p:nvPr/>
        </p:nvSpPr>
        <p:spPr bwMode="auto">
          <a:xfrm rot="10747393">
            <a:off x="3051175" y="2208213"/>
            <a:ext cx="2971800" cy="2436812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E61A571E-8580-516C-4F37-3D02334B1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1700" y="450850"/>
            <a:ext cx="7516813" cy="1193800"/>
          </a:xfrm>
        </p:spPr>
        <p:txBody>
          <a:bodyPr/>
          <a:lstStyle/>
          <a:p>
            <a:r>
              <a:rPr lang="en-US" altLang="en-US" sz="4000" b="1" i="1">
                <a:solidFill>
                  <a:srgbClr val="FF0000"/>
                </a:solidFill>
                <a:latin typeface="Comic Sans MS" panose="030F0702030302020204" pitchFamily="66" charset="0"/>
              </a:rPr>
              <a:t>Risk Assessment - WTSHTF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F088286-7ACC-4203-9FAD-8C5BE0B14E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810000" cy="41846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Aircraft Crash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Atmospheric Hazards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Dam Failure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Disease and Epidemics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Drought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Explosion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Fire 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>
                <a:latin typeface="Comic Sans MS" panose="030F0702030302020204" pitchFamily="66" charset="0"/>
              </a:rPr>
              <a:t>Urban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>
                <a:latin typeface="Comic Sans MS" panose="030F0702030302020204" pitchFamily="66" charset="0"/>
              </a:rPr>
              <a:t>Industrial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Flooding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Hazardous Materials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Landslide or Debris Flows</a:t>
            </a:r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E7F43588-A3A4-9972-416B-57C92FCD7CA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3810000" cy="4046538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Lost Persons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Marine incident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Motor Vehicle crashes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Power Outages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Rail Crashes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Seismic Event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Social disturbance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Structural Collapse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Telecommunications failure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Terrorism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Volcanic Ash Fallout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000">
                <a:latin typeface="Comic Sans MS" panose="030F0702030302020204" pitchFamily="66" charset="0"/>
              </a:rPr>
              <a:t>Wildfires</a:t>
            </a: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537F2F60-4B79-837A-9815-CA80E54F1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96000"/>
            <a:ext cx="687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Getting back to Life or Business as usual!</a:t>
            </a:r>
          </a:p>
        </p:txBody>
      </p:sp>
    </p:spTree>
    <p:extLst>
      <p:ext uri="{BB962C8B-B14F-4D97-AF65-F5344CB8AC3E}">
        <p14:creationId xmlns:p14="http://schemas.microsoft.com/office/powerpoint/2010/main" val="36816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>
            <a:extLst>
              <a:ext uri="{FF2B5EF4-FFF2-40B4-BE49-F238E27FC236}">
                <a16:creationId xmlns:a16="http://schemas.microsoft.com/office/drawing/2014/main" id="{FEE13627-80B0-DADB-1804-E870761E4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IDENTIFY RISKS</a:t>
            </a:r>
          </a:p>
        </p:txBody>
      </p:sp>
      <p:graphicFrame>
        <p:nvGraphicFramePr>
          <p:cNvPr id="24584" name="Object 8">
            <a:extLst>
              <a:ext uri="{FF2B5EF4-FFF2-40B4-BE49-F238E27FC236}">
                <a16:creationId xmlns:a16="http://schemas.microsoft.com/office/drawing/2014/main" id="{64159D76-C6E2-4C48-EE49-8B25D59C6E7E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2563972"/>
              </p:ext>
            </p:extLst>
          </p:nvPr>
        </p:nvGraphicFramePr>
        <p:xfrm>
          <a:off x="5029200" y="838200"/>
          <a:ext cx="3813175" cy="49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15773329" imgH="19888200" progId="AcroExch.Document.7">
                  <p:embed/>
                </p:oleObj>
              </mc:Choice>
              <mc:Fallback>
                <p:oleObj name="Acrobat Document" r:id="rId3" imgW="15773329" imgH="19888200" progId="AcroExch.Documen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38200"/>
                        <a:ext cx="3813175" cy="498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before cleaning">
            <a:extLst>
              <a:ext uri="{FF2B5EF4-FFF2-40B4-BE49-F238E27FC236}">
                <a16:creationId xmlns:a16="http://schemas.microsoft.com/office/drawing/2014/main" id="{64C3E4B4-90FE-352B-0C83-33D02A54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7457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84673F4A-1CF6-B892-897D-062BBD4F9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>
                <a:solidFill>
                  <a:srgbClr val="FFFF00"/>
                </a:solidFill>
              </a:rPr>
              <a:t>Simple subjective numeric</a:t>
            </a:r>
            <a:br>
              <a:rPr lang="en-US" altLang="en-US" sz="4000" i="1">
                <a:solidFill>
                  <a:srgbClr val="FFFF00"/>
                </a:solidFill>
              </a:rPr>
            </a:br>
            <a:r>
              <a:rPr lang="en-US" altLang="en-US" sz="4000" i="1">
                <a:solidFill>
                  <a:srgbClr val="FFFF00"/>
                </a:solidFill>
              </a:rPr>
              <a:t> risk calculations</a:t>
            </a:r>
            <a:endParaRPr lang="en-CA" altLang="en-US" sz="4000" i="1">
              <a:solidFill>
                <a:srgbClr val="FFFF00"/>
              </a:solidFill>
            </a:endParaRP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CD6E25-242A-A040-0284-3353AC4EE6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23558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Consequence 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4 Catastrophic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3 Major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2 Serious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1 Minor</a:t>
            </a:r>
            <a:endParaRPr lang="en-CA" altLang="en-US" sz="2800">
              <a:cs typeface="Times New Roman" panose="02020603050405020304" pitchFamily="18" charset="0"/>
            </a:endParaRPr>
          </a:p>
        </p:txBody>
      </p:sp>
      <p:sp>
        <p:nvSpPr>
          <p:cNvPr id="174084" name="Rectangle 4">
            <a:extLst>
              <a:ext uri="{FF2B5EF4-FFF2-40B4-BE49-F238E27FC236}">
                <a16:creationId xmlns:a16="http://schemas.microsoft.com/office/drawing/2014/main" id="{6C62E9DA-4634-6ABC-5228-B3F9AF57701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905000"/>
            <a:ext cx="4033837" cy="2743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Probability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4 Certain 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3 Probable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2 Possible </a:t>
            </a:r>
          </a:p>
          <a:p>
            <a:r>
              <a:rPr lang="en-US" altLang="en-US" sz="2800">
                <a:cs typeface="Times New Roman" panose="02020603050405020304" pitchFamily="18" charset="0"/>
              </a:rPr>
              <a:t>1 Unlikely</a:t>
            </a:r>
            <a:endParaRPr lang="en-CA" altLang="en-US" sz="2800">
              <a:cs typeface="Times New Roman" panose="02020603050405020304" pitchFamily="18" charset="0"/>
            </a:endParaRPr>
          </a:p>
        </p:txBody>
      </p:sp>
      <p:sp>
        <p:nvSpPr>
          <p:cNvPr id="174085" name="Text Box 5">
            <a:extLst>
              <a:ext uri="{FF2B5EF4-FFF2-40B4-BE49-F238E27FC236}">
                <a16:creationId xmlns:a16="http://schemas.microsoft.com/office/drawing/2014/main" id="{99CBD4E6-9FA6-0C24-5275-C760C2B53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Earthquake 4 x 2 = 8        Hazmat 3 x 3 = 9</a:t>
            </a:r>
            <a:endParaRPr lang="en-CA" alt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174086" name="Object 6">
            <a:extLst>
              <a:ext uri="{FF2B5EF4-FFF2-40B4-BE49-F238E27FC236}">
                <a16:creationId xmlns:a16="http://schemas.microsoft.com/office/drawing/2014/main" id="{A3C28727-1B69-B3EA-EEAF-80C979B8B0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4495800"/>
          <a:ext cx="3124200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3" imgW="14628571" imgH="9790476" progId="MSPhotoEd.3">
                  <p:embed/>
                </p:oleObj>
              </mc:Choice>
              <mc:Fallback>
                <p:oleObj name="Photo Editor Photo" r:id="rId3" imgW="14628571" imgH="979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495800"/>
                        <a:ext cx="3124200" cy="142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7" name="Picture 7">
            <a:extLst>
              <a:ext uri="{FF2B5EF4-FFF2-40B4-BE49-F238E27FC236}">
                <a16:creationId xmlns:a16="http://schemas.microsoft.com/office/drawing/2014/main" id="{8D29B06B-57BC-D260-CAAD-330B2C5D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24363"/>
            <a:ext cx="3048000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A384A76-BD11-0170-49BC-901C15BC6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Incident Management by Objectives</a:t>
            </a:r>
          </a:p>
        </p:txBody>
      </p:sp>
      <p:grpSp>
        <p:nvGrpSpPr>
          <p:cNvPr id="97283" name="Group 3">
            <a:extLst>
              <a:ext uri="{FF2B5EF4-FFF2-40B4-BE49-F238E27FC236}">
                <a16:creationId xmlns:a16="http://schemas.microsoft.com/office/drawing/2014/main" id="{812C7CEA-6A85-2FA4-6AD7-616FF6EDA0EB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334000"/>
            <a:ext cx="7199313" cy="533400"/>
            <a:chOff x="624" y="3264"/>
            <a:chExt cx="4534" cy="336"/>
          </a:xfrm>
        </p:grpSpPr>
        <p:sp>
          <p:nvSpPr>
            <p:cNvPr id="97284" name="Rectangle 4">
              <a:extLst>
                <a:ext uri="{FF2B5EF4-FFF2-40B4-BE49-F238E27FC236}">
                  <a16:creationId xmlns:a16="http://schemas.microsoft.com/office/drawing/2014/main" id="{9319D48C-1F2A-68D3-B573-795BB0984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264"/>
              <a:ext cx="4534" cy="33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CA"/>
            </a:p>
          </p:txBody>
        </p:sp>
        <p:sp>
          <p:nvSpPr>
            <p:cNvPr id="97285" name="Text Box 5">
              <a:extLst>
                <a:ext uri="{FF2B5EF4-FFF2-40B4-BE49-F238E27FC236}">
                  <a16:creationId xmlns:a16="http://schemas.microsoft.com/office/drawing/2014/main" id="{95B147CC-CE2B-EF3F-0880-70D5B1651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12"/>
              <a:ext cx="44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Arial" panose="020B0604020202020204" pitchFamily="34" charset="0"/>
                </a:rPr>
                <a:t>Understand agency policy and direction</a:t>
              </a:r>
              <a:endParaRPr lang="en-CA" altLang="en-US" sz="2000">
                <a:latin typeface="Arial" panose="020B0604020202020204" pitchFamily="34" charset="0"/>
              </a:endParaRPr>
            </a:p>
          </p:txBody>
        </p:sp>
      </p:grpSp>
      <p:grpSp>
        <p:nvGrpSpPr>
          <p:cNvPr id="97286" name="Group 6">
            <a:extLst>
              <a:ext uri="{FF2B5EF4-FFF2-40B4-BE49-F238E27FC236}">
                <a16:creationId xmlns:a16="http://schemas.microsoft.com/office/drawing/2014/main" id="{B61F5DE1-6524-E492-BE2E-FBE984986FA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800600"/>
            <a:ext cx="5791200" cy="533400"/>
            <a:chOff x="1104" y="2928"/>
            <a:chExt cx="3648" cy="336"/>
          </a:xfrm>
        </p:grpSpPr>
        <p:sp>
          <p:nvSpPr>
            <p:cNvPr id="97287" name="Rectangle 7">
              <a:extLst>
                <a:ext uri="{FF2B5EF4-FFF2-40B4-BE49-F238E27FC236}">
                  <a16:creationId xmlns:a16="http://schemas.microsoft.com/office/drawing/2014/main" id="{4E5BD446-33EC-B7DE-A4AD-980992906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28"/>
              <a:ext cx="3627" cy="33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CA"/>
            </a:p>
          </p:txBody>
        </p:sp>
        <p:sp>
          <p:nvSpPr>
            <p:cNvPr id="97288" name="Text Box 8">
              <a:extLst>
                <a:ext uri="{FF2B5EF4-FFF2-40B4-BE49-F238E27FC236}">
                  <a16:creationId xmlns:a16="http://schemas.microsoft.com/office/drawing/2014/main" id="{45213A5D-66AE-E282-98CF-8C9AA86FD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976"/>
              <a:ext cx="36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Arial" panose="020B0604020202020204" pitchFamily="34" charset="0"/>
                </a:rPr>
                <a:t>Establish incident objectives</a:t>
              </a:r>
              <a:endParaRPr lang="en-CA" altLang="en-US" sz="2000">
                <a:latin typeface="Arial" panose="020B0604020202020204" pitchFamily="34" charset="0"/>
              </a:endParaRPr>
            </a:p>
          </p:txBody>
        </p:sp>
      </p:grpSp>
      <p:grpSp>
        <p:nvGrpSpPr>
          <p:cNvPr id="97289" name="Group 9">
            <a:extLst>
              <a:ext uri="{FF2B5EF4-FFF2-40B4-BE49-F238E27FC236}">
                <a16:creationId xmlns:a16="http://schemas.microsoft.com/office/drawing/2014/main" id="{8A5A60CA-CB16-ACA9-2B1C-700A4DC6CA1E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4267200"/>
            <a:ext cx="4343400" cy="533400"/>
            <a:chOff x="1536" y="2592"/>
            <a:chExt cx="2736" cy="336"/>
          </a:xfrm>
        </p:grpSpPr>
        <p:sp>
          <p:nvSpPr>
            <p:cNvPr id="97290" name="Rectangle 10">
              <a:extLst>
                <a:ext uri="{FF2B5EF4-FFF2-40B4-BE49-F238E27FC236}">
                  <a16:creationId xmlns:a16="http://schemas.microsoft.com/office/drawing/2014/main" id="{1135C4C3-EB13-B19B-ED31-12228D781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592"/>
              <a:ext cx="2720" cy="33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CA"/>
            </a:p>
          </p:txBody>
        </p:sp>
        <p:sp>
          <p:nvSpPr>
            <p:cNvPr id="97291" name="Text Box 11">
              <a:extLst>
                <a:ext uri="{FF2B5EF4-FFF2-40B4-BE49-F238E27FC236}">
                  <a16:creationId xmlns:a16="http://schemas.microsoft.com/office/drawing/2014/main" id="{645CCBCA-D017-4967-81ED-B5584EADB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640"/>
              <a:ext cx="26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Arial" panose="020B0604020202020204" pitchFamily="34" charset="0"/>
                </a:rPr>
                <a:t>Select appropriate strategy</a:t>
              </a:r>
              <a:endParaRPr lang="en-CA" altLang="en-US" sz="2000">
                <a:latin typeface="Arial" panose="020B0604020202020204" pitchFamily="34" charset="0"/>
              </a:endParaRPr>
            </a:p>
          </p:txBody>
        </p:sp>
      </p:grpSp>
      <p:grpSp>
        <p:nvGrpSpPr>
          <p:cNvPr id="97292" name="Group 12">
            <a:extLst>
              <a:ext uri="{FF2B5EF4-FFF2-40B4-BE49-F238E27FC236}">
                <a16:creationId xmlns:a16="http://schemas.microsoft.com/office/drawing/2014/main" id="{BDD97757-3C0D-5EBC-71E0-E0CACB464638}"/>
              </a:ext>
            </a:extLst>
          </p:cNvPr>
          <p:cNvGrpSpPr>
            <a:grpSpLocks/>
          </p:cNvGrpSpPr>
          <p:nvPr/>
        </p:nvGrpSpPr>
        <p:grpSpPr bwMode="auto">
          <a:xfrm>
            <a:off x="3167063" y="3733800"/>
            <a:ext cx="2895600" cy="533400"/>
            <a:chOff x="2016" y="2256"/>
            <a:chExt cx="1824" cy="336"/>
          </a:xfrm>
        </p:grpSpPr>
        <p:sp>
          <p:nvSpPr>
            <p:cNvPr id="97293" name="Rectangle 13">
              <a:extLst>
                <a:ext uri="{FF2B5EF4-FFF2-40B4-BE49-F238E27FC236}">
                  <a16:creationId xmlns:a16="http://schemas.microsoft.com/office/drawing/2014/main" id="{4056B895-8FD0-3EAF-1548-E3ED345D8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256"/>
              <a:ext cx="1814" cy="33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CA"/>
            </a:p>
          </p:txBody>
        </p:sp>
        <p:sp>
          <p:nvSpPr>
            <p:cNvPr id="97294" name="Text Box 14">
              <a:extLst>
                <a:ext uri="{FF2B5EF4-FFF2-40B4-BE49-F238E27FC236}">
                  <a16:creationId xmlns:a16="http://schemas.microsoft.com/office/drawing/2014/main" id="{DF4962B4-1BA4-F961-4A97-564A1B067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2304"/>
              <a:ext cx="18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Arial" panose="020B0604020202020204" pitchFamily="34" charset="0"/>
                </a:rPr>
                <a:t>Perform tactical direction</a:t>
              </a:r>
              <a:endParaRPr lang="en-CA" altLang="en-US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97295" name="Object 15">
            <a:extLst>
              <a:ext uri="{FF2B5EF4-FFF2-40B4-BE49-F238E27FC236}">
                <a16:creationId xmlns:a16="http://schemas.microsoft.com/office/drawing/2014/main" id="{41310BA2-C3AD-55F8-101D-34FC942EE4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3988" y="2514600"/>
          <a:ext cx="1482725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VISIO" r:id="rId4" imgW="1482840" imgH="1412280" progId="Visio.Drawing.3">
                  <p:embed/>
                </p:oleObj>
              </mc:Choice>
              <mc:Fallback>
                <p:oleObj name="VISIO" r:id="rId4" imgW="1482840" imgH="1412280" progId="Visio.Drawing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88" y="2514600"/>
                        <a:ext cx="1482725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89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96" name="Object 16">
            <a:extLst>
              <a:ext uri="{FF2B5EF4-FFF2-40B4-BE49-F238E27FC236}">
                <a16:creationId xmlns:a16="http://schemas.microsoft.com/office/drawing/2014/main" id="{BBB97A6D-D9E3-1A9D-9E1B-D60F1A72F6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1828800"/>
          <a:ext cx="21336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VISIO" r:id="rId6" imgW="2203920" imgH="2098080" progId="Visio.Drawing.3">
                  <p:embed/>
                </p:oleObj>
              </mc:Choice>
              <mc:Fallback>
                <p:oleObj name="VISIO" r:id="rId6" imgW="2203920" imgH="2098080" progId="Visio.Drawing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828800"/>
                        <a:ext cx="2133600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89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5CF527B-1ED5-F069-DDDE-042B6D4F8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52488"/>
          </a:xfrm>
        </p:spPr>
        <p:txBody>
          <a:bodyPr/>
          <a:lstStyle/>
          <a:p>
            <a:r>
              <a:rPr lang="en-US" altLang="en-US"/>
              <a:t>BCERMS     and        ICS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D6D238C-20F5-11E2-E5CD-0F7F12A780A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6172200"/>
            <a:ext cx="6553200" cy="533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z="1200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600" i="1"/>
              <a:t>ICS is not BCERMS; BCERMS is not ICS</a:t>
            </a:r>
            <a:endParaRPr lang="en-US" altLang="en-US" sz="1600"/>
          </a:p>
        </p:txBody>
      </p:sp>
      <p:graphicFrame>
        <p:nvGraphicFramePr>
          <p:cNvPr id="40964" name="Object 4">
            <a:extLst>
              <a:ext uri="{FF2B5EF4-FFF2-40B4-BE49-F238E27FC236}">
                <a16:creationId xmlns:a16="http://schemas.microsoft.com/office/drawing/2014/main" id="{D750C197-F584-625A-B116-4AD72E13294C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4800" y="1066800"/>
          <a:ext cx="32004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ocument" r:id="rId3" imgW="5630040" imgH="8405640" progId="Word.Document.8">
                  <p:embed/>
                </p:oleObj>
              </mc:Choice>
              <mc:Fallback>
                <p:oleObj name="Document" r:id="rId3" imgW="5630040" imgH="840564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32004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0F28753E-366D-9B0C-968F-7C2220C3818C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962400" y="1066800"/>
          <a:ext cx="50292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r:id="rId5" imgW="7595616" imgH="8412480" progId="Visio.Drawing.3">
                  <p:embed/>
                </p:oleObj>
              </mc:Choice>
              <mc:Fallback>
                <p:oleObj r:id="rId5" imgW="7595616" imgH="8412480" progId="Visio.Drawing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066800"/>
                        <a:ext cx="50292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D05E68C4-BB98-3379-0E46-C5FB9096A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200" y="379413"/>
            <a:ext cx="4191000" cy="1144587"/>
          </a:xfrm>
        </p:spPr>
        <p:txBody>
          <a:bodyPr/>
          <a:lstStyle/>
          <a:p>
            <a:r>
              <a:rPr lang="en-US" altLang="en-US" sz="3200"/>
              <a:t>No need to re-invent the wheel!</a:t>
            </a:r>
            <a:endParaRPr lang="en-US" altLang="en-US"/>
          </a:p>
        </p:txBody>
      </p:sp>
      <p:graphicFrame>
        <p:nvGraphicFramePr>
          <p:cNvPr id="96259" name="Object 3">
            <a:extLst>
              <a:ext uri="{FF2B5EF4-FFF2-40B4-BE49-F238E27FC236}">
                <a16:creationId xmlns:a16="http://schemas.microsoft.com/office/drawing/2014/main" id="{CCC4D280-5C2B-F431-B62B-19BEE42603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228600"/>
          <a:ext cx="3352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3" imgW="7595616" imgH="8412480" progId="Visio.Drawing.3">
                  <p:embed/>
                </p:oleObj>
              </mc:Choice>
              <mc:Fallback>
                <p:oleObj r:id="rId3" imgW="7595616" imgH="8412480" progId="Visio.Drawing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3352800" cy="297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260" name="Picture 4">
            <a:extLst>
              <a:ext uri="{FF2B5EF4-FFF2-40B4-BE49-F238E27FC236}">
                <a16:creationId xmlns:a16="http://schemas.microsoft.com/office/drawing/2014/main" id="{CD3064F0-C378-D953-9689-8D7DBDCC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6640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6261" name="Object 5">
            <a:extLst>
              <a:ext uri="{FF2B5EF4-FFF2-40B4-BE49-F238E27FC236}">
                <a16:creationId xmlns:a16="http://schemas.microsoft.com/office/drawing/2014/main" id="{FFC194FA-47FD-8EFF-551B-FBC108FC67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581400"/>
          <a:ext cx="3581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r:id="rId6" imgW="6912720" imgH="7696800" progId="">
                  <p:embed/>
                </p:oleObj>
              </mc:Choice>
              <mc:Fallback>
                <p:oleObj r:id="rId6" imgW="6912720" imgH="76968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581400"/>
                        <a:ext cx="35814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B20AE702-8C5D-B7D0-4854-89C1741F8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12763"/>
            <a:ext cx="7772400" cy="1016000"/>
          </a:xfrm>
        </p:spPr>
        <p:txBody>
          <a:bodyPr/>
          <a:lstStyle/>
          <a:p>
            <a:r>
              <a:rPr lang="en-US" altLang="en-US" sz="4000"/>
              <a:t>Emergency Operations Centre</a:t>
            </a:r>
            <a:endParaRPr lang="en-CA" altLang="en-US" sz="3600"/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0B56AEE5-1D0B-A0C9-F5B4-F893BD6C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5029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0" name="Picture 4">
            <a:extLst>
              <a:ext uri="{FF2B5EF4-FFF2-40B4-BE49-F238E27FC236}">
                <a16:creationId xmlns:a16="http://schemas.microsoft.com/office/drawing/2014/main" id="{BD08D01B-E40F-E832-0A58-E258710D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2667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5">
            <a:extLst>
              <a:ext uri="{FF2B5EF4-FFF2-40B4-BE49-F238E27FC236}">
                <a16:creationId xmlns:a16="http://schemas.microsoft.com/office/drawing/2014/main" id="{6E3D2284-4D87-3EA8-09FC-46A97ADC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286702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0AFB0FC2-B827-E1AB-4ADB-A5903FE48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276600" cy="1858962"/>
          </a:xfrm>
        </p:spPr>
        <p:txBody>
          <a:bodyPr/>
          <a:lstStyle/>
          <a:p>
            <a:r>
              <a:rPr lang="en-US" altLang="en-US" sz="4000" i="1"/>
              <a:t>ICS POSITION</a:t>
            </a:r>
            <a:br>
              <a:rPr lang="en-US" altLang="en-US" sz="4000" i="1"/>
            </a:br>
            <a:r>
              <a:rPr lang="en-US" altLang="en-US" sz="4000" b="1" i="1">
                <a:solidFill>
                  <a:srgbClr val="0033CC"/>
                </a:solidFill>
              </a:rPr>
              <a:t>PLANNING</a:t>
            </a:r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1505794D-1B64-DD11-9571-D1D25BF4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227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When dams cause more problems than they solve, removing them can pay off  for people and nature">
            <a:extLst>
              <a:ext uri="{FF2B5EF4-FFF2-40B4-BE49-F238E27FC236}">
                <a16:creationId xmlns:a16="http://schemas.microsoft.com/office/drawing/2014/main" id="{F8225713-CE67-87F7-5FD4-83CAA50DE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114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163CA5D4-EA5C-9CE1-6B5F-9EFA13DDC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1752600"/>
            <a:ext cx="2743200" cy="2667000"/>
          </a:xfrm>
        </p:spPr>
        <p:txBody>
          <a:bodyPr/>
          <a:lstStyle/>
          <a:p>
            <a:r>
              <a:rPr lang="en-US" altLang="en-US" sz="2800" b="1" i="1">
                <a:solidFill>
                  <a:srgbClr val="FFFF00"/>
                </a:solidFill>
              </a:rPr>
              <a:t>IDENTIFY, DEVELOP, MAP AND FUND FACILITIES</a:t>
            </a:r>
          </a:p>
        </p:txBody>
      </p:sp>
      <p:graphicFrame>
        <p:nvGraphicFramePr>
          <p:cNvPr id="27653" name="Object 5">
            <a:extLst>
              <a:ext uri="{FF2B5EF4-FFF2-40B4-BE49-F238E27FC236}">
                <a16:creationId xmlns:a16="http://schemas.microsoft.com/office/drawing/2014/main" id="{EBB16876-406C-B2BD-7E6D-245CB6D0ECF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8600" y="152400"/>
          <a:ext cx="55626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Acrobat Document" r:id="rId3" imgW="5819553" imgH="7543800" progId="AcroExch.Document.7">
                  <p:embed/>
                </p:oleObj>
              </mc:Choice>
              <mc:Fallback>
                <p:oleObj name="Acrobat Document" r:id="rId3" imgW="5819553" imgH="754380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55626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6" name="Picture 8">
            <a:extLst>
              <a:ext uri="{FF2B5EF4-FFF2-40B4-BE49-F238E27FC236}">
                <a16:creationId xmlns:a16="http://schemas.microsoft.com/office/drawing/2014/main" id="{6042D315-5BBE-6FE4-3439-92CB8943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2133600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644E944F-2F9C-4053-B3C5-AC285638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19600"/>
            <a:ext cx="21018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733DA933-A83A-5BAC-3236-652D2A216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5029200" cy="2305050"/>
          </a:xfrm>
        </p:spPr>
        <p:txBody>
          <a:bodyPr/>
          <a:lstStyle/>
          <a:p>
            <a:r>
              <a:rPr lang="en-US" altLang="en-US" sz="3600" b="1">
                <a:solidFill>
                  <a:schemeClr val="tx1"/>
                </a:solidFill>
                <a:latin typeface="Rockwell Extra Bold" panose="02060903040505020403" pitchFamily="18" charset="0"/>
              </a:rPr>
              <a:t>Common myths about disasters and preparedness</a:t>
            </a:r>
            <a:r>
              <a:rPr lang="en-US" altLang="en-US" sz="3600" b="1">
                <a:solidFill>
                  <a:schemeClr val="hlink"/>
                </a:solidFill>
                <a:latin typeface="Rockwell Extra Bold" panose="02060903040505020403" pitchFamily="18" charset="0"/>
              </a:rPr>
              <a:t>.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07B7A146-C107-1F25-F756-74CCB0F57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3276600"/>
            <a:ext cx="8534400" cy="3429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It will never happen to me!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 b="1" dirty="0">
                <a:solidFill>
                  <a:srgbClr val="FF0000"/>
                </a:solidFill>
              </a:rPr>
              <a:t> Its all insured so I’m OK.  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 b="1" dirty="0">
                <a:solidFill>
                  <a:srgbClr val="FF0000"/>
                </a:solidFill>
              </a:rPr>
              <a:t> I’m sure we would all cope.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 b="1" dirty="0">
                <a:solidFill>
                  <a:srgbClr val="FF0000"/>
                </a:solidFill>
              </a:rPr>
              <a:t> You can’t plan for the unforeseen….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 b="1" dirty="0">
                <a:solidFill>
                  <a:srgbClr val="FF0000"/>
                </a:solidFill>
              </a:rPr>
              <a:t> If I don’t have a disaster, I’ve wasted my  money.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 b="1" dirty="0">
                <a:solidFill>
                  <a:srgbClr val="FF0000"/>
                </a:solidFill>
              </a:rPr>
              <a:t> The government will take care of me right away… right? </a:t>
            </a:r>
          </a:p>
        </p:txBody>
      </p:sp>
      <p:sp>
        <p:nvSpPr>
          <p:cNvPr id="163845" name="Text Box 5">
            <a:extLst>
              <a:ext uri="{FF2B5EF4-FFF2-40B4-BE49-F238E27FC236}">
                <a16:creationId xmlns:a16="http://schemas.microsoft.com/office/drawing/2014/main" id="{DC615920-AB4A-AB82-CB26-FCCA92DF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WOULD YOU LIKE TO BUY AN ISLAND WATER SUPPLY?</a:t>
            </a:r>
          </a:p>
        </p:txBody>
      </p:sp>
      <p:pic>
        <p:nvPicPr>
          <p:cNvPr id="163847" name="Picture 7" descr="Rand Water limits water flow across Gauteng to avoid 'complete system crash'">
            <a:extLst>
              <a:ext uri="{FF2B5EF4-FFF2-40B4-BE49-F238E27FC236}">
                <a16:creationId xmlns:a16="http://schemas.microsoft.com/office/drawing/2014/main" id="{D5D4AA49-A4B5-5730-8CA6-613CE0F0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74303"/>
            <a:ext cx="3200400" cy="29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8C1A606-342C-0AEE-1F8E-8B6373096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</a:rPr>
              <a:t>In the Business of Emergencies and Emergency  Management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58DFB995-FC37-5F83-CE67-16D3E42B4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67055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There is usually no next time, no 2nd chance </a:t>
            </a:r>
          </a:p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And there is no time out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919C4908-A788-2476-D8EC-00CC350E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9248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2BBF2D9-1EA1-B7EF-A2C9-F6C3491E3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We know some events build slowly!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462BAE76-72E9-0834-CD98-0E7A38A01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89" y="983015"/>
            <a:ext cx="784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With FLOODING for example:</a:t>
            </a:r>
          </a:p>
          <a:p>
            <a:pPr lvl="1"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there will be a  next time,</a:t>
            </a:r>
          </a:p>
          <a:p>
            <a:pPr lvl="1"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but still no 2nd chance,</a:t>
            </a:r>
          </a:p>
          <a:p>
            <a:pPr lvl="1"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or  time out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7FA3B453-2B32-DAE7-D8DC-5B9E370B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35756"/>
            <a:ext cx="2819400" cy="25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Before-and-after satellite images show flood devastation in B.C.'s Sumas  Prairie | CBC News">
            <a:extLst>
              <a:ext uri="{FF2B5EF4-FFF2-40B4-BE49-F238E27FC236}">
                <a16:creationId xmlns:a16="http://schemas.microsoft.com/office/drawing/2014/main" id="{9F557C12-F909-DC04-F25E-419931CD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78075"/>
            <a:ext cx="6172200" cy="3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A9B2E6-6216-4ACC-4A43-56402ED3AD32}"/>
              </a:ext>
            </a:extLst>
          </p:cNvPr>
          <p:cNvSpPr txBox="1"/>
          <p:nvPr/>
        </p:nvSpPr>
        <p:spPr>
          <a:xfrm>
            <a:off x="6858000" y="40386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NEW FLASH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HIGHER FREQUENCY GREATER INTENSITY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74211E5-A2D5-71D7-D70F-FB9300B78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52425"/>
            <a:ext cx="5084763" cy="655638"/>
          </a:xfrm>
        </p:spPr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</a:rPr>
              <a:t>And some events just build!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02403" name="Text Box 3">
            <a:extLst>
              <a:ext uri="{FF2B5EF4-FFF2-40B4-BE49-F238E27FC236}">
                <a16:creationId xmlns:a16="http://schemas.microsoft.com/office/drawing/2014/main" id="{A6CC94F6-D4C7-9E2F-89E9-BD81508FD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81600"/>
            <a:ext cx="7848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With Pandemic Influenza for example:</a:t>
            </a:r>
          </a:p>
          <a:p>
            <a:pPr lvl="1"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there will be a  next time,  </a:t>
            </a:r>
          </a:p>
          <a:p>
            <a:pPr lvl="1" eaLnBrk="1" hangingPunct="1"/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but still no 2nd chance,  or  time out</a:t>
            </a: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10E35D16-36A3-6E86-6653-0CEF6975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746936"/>
            <a:ext cx="1933840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>
            <a:extLst>
              <a:ext uri="{FF2B5EF4-FFF2-40B4-BE49-F238E27FC236}">
                <a16:creationId xmlns:a16="http://schemas.microsoft.com/office/drawing/2014/main" id="{3B1FA6AA-B7C6-C65F-BC68-B14B04BC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23" y="3210662"/>
            <a:ext cx="1907117" cy="178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>
            <a:extLst>
              <a:ext uri="{FF2B5EF4-FFF2-40B4-BE49-F238E27FC236}">
                <a16:creationId xmlns:a16="http://schemas.microsoft.com/office/drawing/2014/main" id="{D723AC9F-06BF-EEEF-5186-A384F487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9831"/>
            <a:ext cx="36782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73A9EB1-1ABE-072B-52D3-63F3F4008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8996" y="2322650"/>
            <a:ext cx="5556523" cy="2271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8D518035-7659-8D85-D229-5C73B2789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79499"/>
          </a:xfrm>
        </p:spPr>
        <p:txBody>
          <a:bodyPr/>
          <a:lstStyle/>
          <a:p>
            <a:r>
              <a:rPr lang="en-US" altLang="en-US" b="1" i="1" u="sng" dirty="0">
                <a:solidFill>
                  <a:srgbClr val="FFFF00"/>
                </a:solidFill>
              </a:rPr>
              <a:t>PLANNING OBJECTIVES</a:t>
            </a:r>
            <a:endParaRPr lang="en-CA" altLang="en-US" b="1" i="1" u="sng" dirty="0">
              <a:solidFill>
                <a:srgbClr val="FFFF00"/>
              </a:solidFill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2F27C0B-7545-44BF-8091-CDF91AB79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CA"/>
          </a:p>
        </p:txBody>
      </p:sp>
      <p:graphicFrame>
        <p:nvGraphicFramePr>
          <p:cNvPr id="99332" name="Object 4">
            <a:extLst>
              <a:ext uri="{FF2B5EF4-FFF2-40B4-BE49-F238E27FC236}">
                <a16:creationId xmlns:a16="http://schemas.microsoft.com/office/drawing/2014/main" id="{5C9386C2-21B9-8F96-5863-9E9DCED7FA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244497"/>
              </p:ext>
            </p:extLst>
          </p:nvPr>
        </p:nvGraphicFramePr>
        <p:xfrm>
          <a:off x="440268" y="1676400"/>
          <a:ext cx="3948290" cy="432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7482840" imgH="6236208" progId="Visio.Drawing.6">
                  <p:embed/>
                </p:oleObj>
              </mc:Choice>
              <mc:Fallback>
                <p:oleObj r:id="rId3" imgW="7482840" imgH="6236208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268" y="1676400"/>
                        <a:ext cx="3948290" cy="4322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4" name="Picture 6" descr="City water system fails | Republican American Archives">
            <a:extLst>
              <a:ext uri="{FF2B5EF4-FFF2-40B4-BE49-F238E27FC236}">
                <a16:creationId xmlns:a16="http://schemas.microsoft.com/office/drawing/2014/main" id="{BD90BCCF-CF7E-F46D-6408-1A436D28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88" y="1371599"/>
            <a:ext cx="3718654" cy="23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Jackson, Mississippi, water crisis: Repairs have begun at the water  treatment plant but residents are still without clean water | CNN">
            <a:extLst>
              <a:ext uri="{FF2B5EF4-FFF2-40B4-BE49-F238E27FC236}">
                <a16:creationId xmlns:a16="http://schemas.microsoft.com/office/drawing/2014/main" id="{1344513A-21E4-31EF-8537-E1B7D6B6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88" y="4021136"/>
            <a:ext cx="3747655" cy="23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59" name="Rectangle 43">
            <a:extLst>
              <a:ext uri="{FF2B5EF4-FFF2-40B4-BE49-F238E27FC236}">
                <a16:creationId xmlns:a16="http://schemas.microsoft.com/office/drawing/2014/main" id="{7F7CE2F1-31A2-6240-9B19-4F6F5C945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3200" b="1" i="1">
                <a:solidFill>
                  <a:srgbClr val="FFFF00"/>
                </a:solidFill>
              </a:rPr>
              <a:t>Emergency Program Guide</a:t>
            </a:r>
            <a:br>
              <a:rPr lang="en-CA" altLang="en-US" sz="3200" b="1">
                <a:solidFill>
                  <a:srgbClr val="FFFF00"/>
                </a:solidFill>
              </a:rPr>
            </a:br>
            <a:r>
              <a:rPr lang="en-CA" altLang="en-US" sz="2800">
                <a:solidFill>
                  <a:srgbClr val="FFFF00"/>
                </a:solidFill>
              </a:rPr>
              <a:t> </a:t>
            </a:r>
            <a:r>
              <a:rPr lang="en-CA" altLang="en-US" sz="2400">
                <a:solidFill>
                  <a:srgbClr val="FFFF00"/>
                </a:solidFill>
              </a:rPr>
              <a:t>Strategies for the six objectives.</a:t>
            </a:r>
            <a:r>
              <a:rPr lang="en-CA" altLang="en-US" sz="4000"/>
              <a:t> </a:t>
            </a:r>
            <a:endParaRPr lang="en-US" altLang="en-US" sz="4000"/>
          </a:p>
        </p:txBody>
      </p:sp>
      <p:graphicFrame>
        <p:nvGraphicFramePr>
          <p:cNvPr id="111658" name="Group 42">
            <a:extLst>
              <a:ext uri="{FF2B5EF4-FFF2-40B4-BE49-F238E27FC236}">
                <a16:creationId xmlns:a16="http://schemas.microsoft.com/office/drawing/2014/main" id="{75FCF46E-B2B2-2074-AA72-1953BD319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104345"/>
              </p:ext>
            </p:extLst>
          </p:nvPr>
        </p:nvGraphicFramePr>
        <p:xfrm>
          <a:off x="457200" y="1600200"/>
          <a:ext cx="8229600" cy="4876801"/>
        </p:xfrm>
        <a:graphic>
          <a:graphicData uri="http://schemas.openxmlformats.org/drawingml/2006/table">
            <a:tbl>
              <a:tblPr/>
              <a:tblGrid>
                <a:gridCol w="4232275">
                  <a:extLst>
                    <a:ext uri="{9D8B030D-6E8A-4147-A177-3AD203B41FA5}">
                      <a16:colId xmlns:a16="http://schemas.microsoft.com/office/drawing/2014/main" val="2556248022"/>
                    </a:ext>
                  </a:extLst>
                </a:gridCol>
                <a:gridCol w="3997325">
                  <a:extLst>
                    <a:ext uri="{9D8B030D-6E8A-4147-A177-3AD203B41FA5}">
                      <a16:colId xmlns:a16="http://schemas.microsoft.com/office/drawing/2014/main" val="4256489434"/>
                    </a:ext>
                  </a:extLst>
                </a:gridCol>
              </a:tblGrid>
              <a:tr h="13112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 1 — Assess Risks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  Identify and Map Vulnerabilities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1-2  Research Risk Questions, Record Results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1-3  Identify and Map Risk Areas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1-4  Upgrade Risk Assessment Report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 4 — Plan for Recovery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4-1  Establish Recovery Procedures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4-2  Identify Sources of Assistance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4-3  Adopt Community Redevelopment Plans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876530"/>
                  </a:ext>
                </a:extLst>
              </a:tr>
              <a:tr h="1547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 2 — Mitigate Risks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2-1  Identify Mitigation Options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2-2  Promote Fire Safe Community Program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2-3  Mitigate Dangerous Goods Risks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2-4  Facilitate Flood, Landslide Program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2-5  Revise Land Use Plan to Mitigate Risks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 5 — Ensure Preparedness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  Identify ECC Members and Alternates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5-2  Establish ECC Facilities and Equipment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5-3  Train ECC and Other Personnel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5-4  Conduct Exercises and Debrief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5-5  Advise Public on Preparedness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762376"/>
                  </a:ext>
                </a:extLst>
              </a:tr>
              <a:tr h="2017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tabLst>
                          <a:tab pos="276225" algn="l"/>
                        </a:tabLst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tabLst>
                          <a:tab pos="276225" algn="l"/>
                        </a:tabLst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tabLst>
                          <a:tab pos="276225" algn="l"/>
                        </a:tabLst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tabLst>
                          <a:tab pos="276225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tabLst>
                          <a:tab pos="276225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tabLst>
                          <a:tab pos="276225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tabLst>
                          <a:tab pos="276225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tabLst>
                          <a:tab pos="276225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tabLst>
                          <a:tab pos="276225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 3 — Plan for Response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3-1  Verify Resource Contact Information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3-2  Update Agency Plans and Agreements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3-3  Plan for Evacuations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3-4  Facilitate ESS Program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3-5 Update Plan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>
                          <a:tab pos="276225" algn="l"/>
                        </a:tabLst>
                      </a:pPr>
                      <a:r>
                        <a:rPr kumimoji="0" lang="en-CA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3-6 Verify Response Capabilities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 6 — Evaluate &amp; Renew Program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6-1  Develop Record-Keeping Systems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6-2  Design Annual Report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6-3  Develop and Recognize Volunteers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6-4  Upgrade Program Guide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24228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5">
            <a:extLst>
              <a:ext uri="{FF2B5EF4-FFF2-40B4-BE49-F238E27FC236}">
                <a16:creationId xmlns:a16="http://schemas.microsoft.com/office/drawing/2014/main" id="{ADEC205D-D404-A4B7-822B-53A0B372D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7525"/>
            <a:ext cx="76200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80880" anchor="ctr">
            <a:spAutoFit/>
          </a:bodyPr>
          <a:lstStyle/>
          <a:p>
            <a:pPr eaLnBrk="1" hangingPunct="1"/>
            <a:endParaRPr lang="en-CA" altLang="en-US" sz="1600" b="1">
              <a:latin typeface="Arial Rounded MT Bold" panose="020F0704030504030204" pitchFamily="34" charset="0"/>
            </a:endParaRPr>
          </a:p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114732" name="Rectangle 44">
            <a:extLst>
              <a:ext uri="{FF2B5EF4-FFF2-40B4-BE49-F238E27FC236}">
                <a16:creationId xmlns:a16="http://schemas.microsoft.com/office/drawing/2014/main" id="{4DF0C175-6E60-6A99-BADA-9A9971B63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762000"/>
          </a:xfrm>
        </p:spPr>
        <p:txBody>
          <a:bodyPr/>
          <a:lstStyle/>
          <a:p>
            <a:r>
              <a:rPr lang="en-CA" altLang="en-US" sz="4000" b="1">
                <a:solidFill>
                  <a:srgbClr val="FF0000"/>
                </a:solidFill>
              </a:rPr>
              <a:t>TASKS</a:t>
            </a:r>
            <a:r>
              <a:rPr lang="en-CA" altLang="en-US" sz="4000" b="1">
                <a:solidFill>
                  <a:schemeClr val="tx1"/>
                </a:solidFill>
              </a:rPr>
              <a:t> </a:t>
            </a:r>
            <a:r>
              <a:rPr lang="en-CA" altLang="en-US" sz="2800" b="1">
                <a:solidFill>
                  <a:schemeClr val="tx1"/>
                </a:solidFill>
              </a:rPr>
              <a:t>1-1	Identify and Map Vulnerabilities</a:t>
            </a:r>
            <a:endParaRPr lang="en-US" altLang="en-US" sz="2800" b="1">
              <a:solidFill>
                <a:schemeClr val="tx1"/>
              </a:solidFill>
            </a:endParaRPr>
          </a:p>
        </p:txBody>
      </p:sp>
      <p:sp>
        <p:nvSpPr>
          <p:cNvPr id="114733" name="Rectangle 45">
            <a:extLst>
              <a:ext uri="{FF2B5EF4-FFF2-40B4-BE49-F238E27FC236}">
                <a16:creationId xmlns:a16="http://schemas.microsoft.com/office/drawing/2014/main" id="{03DE0EC5-50E0-9A6C-51ED-0E8095CBFA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2999"/>
            <a:ext cx="4038600" cy="519747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Rationale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Understanding hazards depends on a complete knowledge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infrastructure, buildings, and economic features that may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be affected. We must understand the potential impacts 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roadways, railroad, drainage systems, power supply lines,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water delivery systems, and other essential community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features. These community elements constitute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“vulnerabilities.” Identifying these elements and overlaying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with maps of threatened areas help the Emergency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Management Committee determine the most effective means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 mitigation, response, and recovery.</a:t>
            </a:r>
          </a:p>
          <a:p>
            <a:pPr>
              <a:spcBef>
                <a:spcPct val="0"/>
              </a:spcBef>
            </a:pPr>
            <a:endParaRPr lang="en-CA" altLang="en-US" sz="1200" b="1" i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Project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describe current vulnerabilities at risk from major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emergency, highlighting and mapping key vulnerabilities,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including:</a:t>
            </a:r>
            <a:endParaRPr lang="en-US" altLang="en-US" sz="9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Current land uses</a:t>
            </a:r>
            <a:endParaRPr lang="en-US" alt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Neighbourhoods</a:t>
            </a:r>
            <a:endParaRPr lang="en-US" alt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systems</a:t>
            </a:r>
            <a:endParaRPr lang="en-US" alt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Energy supply system (Hydro and Gas)</a:t>
            </a:r>
            <a:endParaRPr lang="en-US" alt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Road / rail transportation system</a:t>
            </a:r>
            <a:endParaRPr lang="en-US" alt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Marine transportation system</a:t>
            </a:r>
            <a:endParaRPr lang="en-US" alt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hangingPunct="0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CA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Sewer disposal system</a:t>
            </a:r>
          </a:p>
        </p:txBody>
      </p:sp>
      <p:sp>
        <p:nvSpPr>
          <p:cNvPr id="114734" name="Rectangle 46">
            <a:extLst>
              <a:ext uri="{FF2B5EF4-FFF2-40B4-BE49-F238E27FC236}">
                <a16:creationId xmlns:a16="http://schemas.microsoft.com/office/drawing/2014/main" id="{99AF4E47-31AB-3558-EC84-E270F5F5021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038600" cy="3733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Tasks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Identify research questions and potential information sources.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9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AutoNum type="arabicPeriod"/>
            </a:pPr>
            <a:r>
              <a:rPr lang="en-CA" alt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Contact information sources to obtain map information, e.g., BC Hydro, Telus, Rail America, water suppliers, fire department and others with information on community vulnerabilities.</a:t>
            </a:r>
            <a:endParaRPr lang="en-US" altLang="en-US" sz="9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AutoNum type="arabicPeriod"/>
            </a:pPr>
            <a:r>
              <a:rPr lang="en-CA" alt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Work with neighbourhood groups to identify community features of particular value.</a:t>
            </a:r>
            <a:endParaRPr lang="en-US" altLang="en-US" sz="9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AutoNum type="arabicPeriod"/>
            </a:pPr>
            <a:r>
              <a:rPr lang="en-CA" alt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Create GIS data layers on existing City base maps for vulnerable features and provide in </a:t>
            </a:r>
            <a:r>
              <a:rPr lang="en-CA" altLang="en-US" sz="1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ECC</a:t>
            </a:r>
            <a:r>
              <a:rPr lang="en-CA" alt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9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AutoNum type="arabicPeriod"/>
            </a:pPr>
            <a:r>
              <a:rPr lang="en-CA" alt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Briefly describe each map layer, sources and limitations.</a:t>
            </a:r>
          </a:p>
          <a:p>
            <a:pPr>
              <a:spcBef>
                <a:spcPct val="0"/>
              </a:spcBef>
            </a:pPr>
            <a:endParaRPr lang="en-CA" altLang="en-US" sz="1400" b="1" i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CA" altLang="en-US" sz="1400" b="1" i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Responsible 	</a:t>
            </a:r>
            <a:r>
              <a:rPr lang="en-CA" alt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I/T, </a:t>
            </a:r>
            <a:r>
              <a:rPr lang="en-CA" altLang="en-US" sz="1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DSD</a:t>
            </a:r>
            <a:r>
              <a:rPr lang="en-CA" alt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PW, working with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external agencies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10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 i="1" dirty="0">
                <a:effectLst/>
                <a:cs typeface="Times New Roman" panose="02020603050405020304" pitchFamily="18" charset="0"/>
              </a:rPr>
              <a:t>Dates		</a:t>
            </a:r>
            <a:r>
              <a:rPr lang="en-CA" alt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10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 i="1" dirty="0">
                <a:effectLst/>
                <a:cs typeface="Times New Roman" panose="02020603050405020304" pitchFamily="18" charset="0"/>
              </a:rPr>
              <a:t>Budget		</a:t>
            </a:r>
            <a:r>
              <a:rPr lang="en-CA" alt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  <a:endParaRPr lang="en-US" altLang="en-US" sz="10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114736" name="Picture 48">
            <a:extLst>
              <a:ext uri="{FF2B5EF4-FFF2-40B4-BE49-F238E27FC236}">
                <a16:creationId xmlns:a16="http://schemas.microsoft.com/office/drawing/2014/main" id="{B1F4C532-619D-08D4-070E-034ED007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0"/>
            <a:ext cx="2362200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37" name="Picture 49">
            <a:extLst>
              <a:ext uri="{FF2B5EF4-FFF2-40B4-BE49-F238E27FC236}">
                <a16:creationId xmlns:a16="http://schemas.microsoft.com/office/drawing/2014/main" id="{21F16EB8-6CA1-06F7-4CF3-A1153FDB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362200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4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14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C28537AA-F279-643B-1658-D9F806CCBE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38200" y="190500"/>
            <a:ext cx="8001000" cy="1752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/>
          <a:lstStyle/>
          <a:p>
            <a:r>
              <a:rPr lang="en-US" altLang="en-US" b="1" i="1" dirty="0">
                <a:solidFill>
                  <a:srgbClr val="FFFF00"/>
                </a:solidFill>
                <a:cs typeface="Times New Roman" panose="02020603050405020304" pitchFamily="18" charset="0"/>
              </a:rPr>
              <a:t>7 </a:t>
            </a:r>
            <a:r>
              <a:rPr lang="en-CA" altLang="en-US" b="1" i="1" dirty="0">
                <a:solidFill>
                  <a:srgbClr val="FFFF00"/>
                </a:solidFill>
                <a:cs typeface="Times New Roman" panose="02020603050405020304" pitchFamily="18" charset="0"/>
              </a:rPr>
              <a:t>Principles of Risk Management</a:t>
            </a:r>
            <a:r>
              <a:rPr lang="en-CA" altLang="en-US" i="1" dirty="0"/>
              <a:t> </a:t>
            </a:r>
            <a:endParaRPr lang="en-US" altLang="en-US" i="1" dirty="0"/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E5B126F9-15B1-C85F-DA1E-9F1A65539A5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876800" y="2743200"/>
            <a:ext cx="3657600" cy="3352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Global perspective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Forward-looking view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Open communication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Integrated management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Continuous process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Shared product vision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r>
              <a:rPr lang="en-CA" altLang="en-US" sz="2400" b="1">
                <a:latin typeface="Arial Narrow" panose="020B0606020202030204" pitchFamily="34" charset="0"/>
                <a:cs typeface="Arial" panose="020B0604020202020204" pitchFamily="34" charset="0"/>
              </a:rPr>
              <a:t>Teamwork</a:t>
            </a:r>
            <a:r>
              <a:rPr lang="en-CA" altLang="en-US" sz="2400">
                <a:latin typeface="Arial Narrow" panose="020B0606020202030204" pitchFamily="34" charset="0"/>
              </a:rPr>
              <a:t> </a:t>
            </a:r>
            <a:endParaRPr lang="en-US" altLang="en-US" sz="2400">
              <a:latin typeface="Arial Narrow" panose="020B0606020202030204" pitchFamily="34" charset="0"/>
            </a:endParaRPr>
          </a:p>
          <a:p>
            <a:pPr marL="609600" indent="-609600" algn="l">
              <a:buFont typeface="Monotype Sorts" pitchFamily="2" charset="2"/>
              <a:buAutoNum type="arabicPeriod"/>
            </a:pPr>
            <a:endParaRPr lang="en-US" altLang="en-US" sz="2400">
              <a:latin typeface="Arial Narrow" panose="020B0606020202030204" pitchFamily="34" charset="0"/>
            </a:endParaRPr>
          </a:p>
        </p:txBody>
      </p:sp>
      <p:pic>
        <p:nvPicPr>
          <p:cNvPr id="167940" name="Picture 4">
            <a:extLst>
              <a:ext uri="{FF2B5EF4-FFF2-40B4-BE49-F238E27FC236}">
                <a16:creationId xmlns:a16="http://schemas.microsoft.com/office/drawing/2014/main" id="{8025605D-DC34-6705-0432-6C0CF4BB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33" y="323850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2" name="Picture 6" descr="Failures of water supply and sanitation systems - Wikipedia">
            <a:extLst>
              <a:ext uri="{FF2B5EF4-FFF2-40B4-BE49-F238E27FC236}">
                <a16:creationId xmlns:a16="http://schemas.microsoft.com/office/drawing/2014/main" id="{4BC81CB3-C885-B2A1-A080-B2372902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1974144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 autoUpdateAnimBg="0"/>
      <p:bldP spid="167939" grpId="0" build="p" autoUpdateAnimBg="0" advAuto="0"/>
    </p:bld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778</TotalTime>
  <Words>1043</Words>
  <Application>Microsoft Macintosh PowerPoint</Application>
  <PresentationFormat>On-screen Show (4:3)</PresentationFormat>
  <Paragraphs>196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 Narrow</vt:lpstr>
      <vt:lpstr>Arial Rounded MT Bold</vt:lpstr>
      <vt:lpstr>Comic Sans MS</vt:lpstr>
      <vt:lpstr>Monotype Sorts</vt:lpstr>
      <vt:lpstr>Rockwell Extra Bold</vt:lpstr>
      <vt:lpstr>Symbol</vt:lpstr>
      <vt:lpstr>Tahoma</vt:lpstr>
      <vt:lpstr>Times New Roman</vt:lpstr>
      <vt:lpstr>Wingdings</vt:lpstr>
      <vt:lpstr>Ocean</vt:lpstr>
      <vt:lpstr>Visio.Drawing.6</vt:lpstr>
      <vt:lpstr>Acrobat Document</vt:lpstr>
      <vt:lpstr>Photo Editor Photo</vt:lpstr>
      <vt:lpstr>VISIO</vt:lpstr>
      <vt:lpstr>Document</vt:lpstr>
      <vt:lpstr>Visio.Drawing.3</vt:lpstr>
      <vt:lpstr>EMERGENCY MANAGEMENT 101</vt:lpstr>
      <vt:lpstr>Common myths about disasters and preparedness.</vt:lpstr>
      <vt:lpstr>In the Business of Emergencies and Emergency  Management</vt:lpstr>
      <vt:lpstr>We know some events build slowly!</vt:lpstr>
      <vt:lpstr>And some events just build!</vt:lpstr>
      <vt:lpstr>PLANNING OBJECTIVES</vt:lpstr>
      <vt:lpstr>Emergency Program Guide  Strategies for the six objectives. </vt:lpstr>
      <vt:lpstr>TASKS 1-1 Identify and Map Vulnerabilities</vt:lpstr>
      <vt:lpstr>7 Principles of Risk Management </vt:lpstr>
      <vt:lpstr>Categorized Disasters</vt:lpstr>
      <vt:lpstr>Risk Assessment - WTSHTF</vt:lpstr>
      <vt:lpstr>IDENTIFY RISKS</vt:lpstr>
      <vt:lpstr>Simple subjective numeric  risk calculations</vt:lpstr>
      <vt:lpstr>Incident Management by Objectives</vt:lpstr>
      <vt:lpstr>BCERMS     and        ICS</vt:lpstr>
      <vt:lpstr>No need to re-invent the wheel!</vt:lpstr>
      <vt:lpstr>Emergency Operations Centre</vt:lpstr>
      <vt:lpstr>ICS POSITION PLANNING</vt:lpstr>
      <vt:lpstr>IDENTIFY, DEVELOP, MAP AND FUND FACILITIES</vt:lpstr>
    </vt:vector>
  </TitlesOfParts>
  <Company>Kipp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 HOUSING - RAPID DAMAGE ASSESSMENT POST-EARTHQUAKE SAFETY PROGRAM TRAINING SESSIONS  November 25th  1999 </dc:title>
  <dc:creator>JKipp</dc:creator>
  <cp:lastModifiedBy>Caroline Stillinger</cp:lastModifiedBy>
  <cp:revision>57</cp:revision>
  <dcterms:created xsi:type="dcterms:W3CDTF">2010-11-22T21:54:37Z</dcterms:created>
  <dcterms:modified xsi:type="dcterms:W3CDTF">2023-01-03T00:46:29Z</dcterms:modified>
</cp:coreProperties>
</file>