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0" r:id="rId3"/>
    <p:sldId id="273" r:id="rId4"/>
    <p:sldId id="272" r:id="rId5"/>
    <p:sldId id="62308275" r:id="rId6"/>
    <p:sldId id="281" r:id="rId7"/>
    <p:sldId id="274" r:id="rId8"/>
    <p:sldId id="62308276" r:id="rId9"/>
    <p:sldId id="282" r:id="rId10"/>
    <p:sldId id="62308279" r:id="rId11"/>
    <p:sldId id="275" r:id="rId12"/>
    <p:sldId id="62308278" r:id="rId13"/>
    <p:sldId id="277" r:id="rId14"/>
    <p:sldId id="553" r:id="rId15"/>
    <p:sldId id="554" r:id="rId16"/>
    <p:sldId id="279" r:id="rId17"/>
    <p:sldId id="62308280" r:id="rId18"/>
    <p:sldId id="62308281" r:id="rId19"/>
    <p:sldId id="284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" y="2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8EB0C3-51B5-479C-9231-70C4BCCB4820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810B3F4-C25A-4C9A-AD0D-CC8F27501DAA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800" dirty="0">
              <a:latin typeface="Helvetia"/>
            </a:rPr>
            <a:t>Well Owners / Board of Directors for Strata</a:t>
          </a:r>
        </a:p>
      </dgm:t>
    </dgm:pt>
    <dgm:pt modelId="{0CEF51D8-74EA-4A8F-9D6E-179C8E670611}" type="parTrans" cxnId="{7ACA17E5-6DE6-46B2-B5D8-D67F456201FD}">
      <dgm:prSet/>
      <dgm:spPr/>
      <dgm:t>
        <a:bodyPr/>
        <a:lstStyle/>
        <a:p>
          <a:endParaRPr lang="en-US" sz="1800">
            <a:latin typeface="Helvetia"/>
          </a:endParaRPr>
        </a:p>
      </dgm:t>
    </dgm:pt>
    <dgm:pt modelId="{F8669CF1-8161-4E63-881C-24EE048D85F0}" type="sibTrans" cxnId="{7ACA17E5-6DE6-46B2-B5D8-D67F456201FD}">
      <dgm:prSet/>
      <dgm:spPr/>
      <dgm:t>
        <a:bodyPr/>
        <a:lstStyle/>
        <a:p>
          <a:endParaRPr lang="en-US" sz="1800">
            <a:latin typeface="Helvetia"/>
          </a:endParaRPr>
        </a:p>
      </dgm:t>
    </dgm:pt>
    <dgm:pt modelId="{E8B37C53-C24F-4041-AF13-832641B146ED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800" dirty="0">
              <a:latin typeface="Helvetia"/>
            </a:rPr>
            <a:t>Other (e.g.: Environmental Consultant)</a:t>
          </a:r>
        </a:p>
      </dgm:t>
    </dgm:pt>
    <dgm:pt modelId="{244ABA0F-AAA7-462F-AD4D-387743E7DEF9}" type="parTrans" cxnId="{1BB3D426-4488-4554-BEA1-B93AAAEBC425}">
      <dgm:prSet/>
      <dgm:spPr/>
      <dgm:t>
        <a:bodyPr/>
        <a:lstStyle/>
        <a:p>
          <a:endParaRPr lang="en-US" sz="1800">
            <a:latin typeface="Helvetia"/>
          </a:endParaRPr>
        </a:p>
      </dgm:t>
    </dgm:pt>
    <dgm:pt modelId="{07350852-4D05-4ABF-9C52-558D1DF27BC0}" type="sibTrans" cxnId="{1BB3D426-4488-4554-BEA1-B93AAAEBC425}">
      <dgm:prSet/>
      <dgm:spPr/>
      <dgm:t>
        <a:bodyPr/>
        <a:lstStyle/>
        <a:p>
          <a:endParaRPr lang="en-US" sz="1800">
            <a:latin typeface="Helvetia"/>
          </a:endParaRPr>
        </a:p>
      </dgm:t>
    </dgm:pt>
    <dgm:pt modelId="{4EB64DEC-3778-4198-964F-C6A607E1AD17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800" dirty="0">
              <a:latin typeface="Helvetia"/>
            </a:rPr>
            <a:t>Water System Operators</a:t>
          </a:r>
        </a:p>
      </dgm:t>
    </dgm:pt>
    <dgm:pt modelId="{7A8D9ABA-59FF-4010-8EB3-C9DE244F003A}" type="parTrans" cxnId="{DE5BF32B-A873-444E-A70B-0574F820F35E}">
      <dgm:prSet/>
      <dgm:spPr/>
      <dgm:t>
        <a:bodyPr/>
        <a:lstStyle/>
        <a:p>
          <a:endParaRPr lang="en-US" sz="1800">
            <a:latin typeface="Helvetia"/>
          </a:endParaRPr>
        </a:p>
      </dgm:t>
    </dgm:pt>
    <dgm:pt modelId="{4C313457-C517-4F15-AA85-CE7CD686C71C}" type="sibTrans" cxnId="{DE5BF32B-A873-444E-A70B-0574F820F35E}">
      <dgm:prSet/>
      <dgm:spPr/>
      <dgm:t>
        <a:bodyPr/>
        <a:lstStyle/>
        <a:p>
          <a:endParaRPr lang="en-US" sz="1800">
            <a:latin typeface="Helvetia"/>
          </a:endParaRPr>
        </a:p>
      </dgm:t>
    </dgm:pt>
    <dgm:pt modelId="{EECC9B25-D29F-486F-BCBA-DB04222D40FA}">
      <dgm:prSet custT="1"/>
      <dgm:spPr>
        <a:solidFill>
          <a:schemeClr val="accent1"/>
        </a:solidFill>
      </dgm:spPr>
      <dgm:t>
        <a:bodyPr/>
        <a:lstStyle/>
        <a:p>
          <a:r>
            <a:rPr lang="en-US" sz="1800" dirty="0">
              <a:latin typeface="Helvetia"/>
            </a:rPr>
            <a:t>Hydrogeologist / Project Manager</a:t>
          </a:r>
        </a:p>
      </dgm:t>
    </dgm:pt>
    <dgm:pt modelId="{4CB60645-38AE-4885-8B5F-A31784F4A85D}" type="parTrans" cxnId="{71FDFFEC-5787-46B1-8792-60B9C15F100D}">
      <dgm:prSet/>
      <dgm:spPr/>
      <dgm:t>
        <a:bodyPr/>
        <a:lstStyle/>
        <a:p>
          <a:endParaRPr lang="en-US" sz="1800">
            <a:latin typeface="Helvetia"/>
          </a:endParaRPr>
        </a:p>
      </dgm:t>
    </dgm:pt>
    <dgm:pt modelId="{A5D559F2-3A6F-4DF2-AFAF-D8612DF4821A}" type="sibTrans" cxnId="{71FDFFEC-5787-46B1-8792-60B9C15F100D}">
      <dgm:prSet/>
      <dgm:spPr/>
      <dgm:t>
        <a:bodyPr/>
        <a:lstStyle/>
        <a:p>
          <a:endParaRPr lang="en-US" sz="1800">
            <a:latin typeface="Helvetia"/>
          </a:endParaRPr>
        </a:p>
      </dgm:t>
    </dgm:pt>
    <dgm:pt modelId="{F8B6AD6A-F424-49E2-B582-0115A58DEAF9}">
      <dgm:prSet custT="1"/>
      <dgm:spPr>
        <a:solidFill>
          <a:schemeClr val="accent1"/>
        </a:solidFill>
      </dgm:spPr>
      <dgm:t>
        <a:bodyPr/>
        <a:lstStyle/>
        <a:p>
          <a:r>
            <a:rPr lang="en-US" sz="1800" dirty="0">
              <a:latin typeface="Helvetia"/>
            </a:rPr>
            <a:t>Civil / Mechanical / Electrical / Communications (SCADA) Consultants</a:t>
          </a:r>
        </a:p>
      </dgm:t>
    </dgm:pt>
    <dgm:pt modelId="{D48172C4-6558-4D0B-86E7-E6246B4ECF1E}" type="parTrans" cxnId="{872CDDDB-5D11-4885-92E1-6838B833AC75}">
      <dgm:prSet/>
      <dgm:spPr/>
      <dgm:t>
        <a:bodyPr/>
        <a:lstStyle/>
        <a:p>
          <a:endParaRPr lang="en-US" sz="1800">
            <a:latin typeface="Helvetia"/>
          </a:endParaRPr>
        </a:p>
      </dgm:t>
    </dgm:pt>
    <dgm:pt modelId="{939304F3-1CCC-493B-B5DF-99E21338B90F}" type="sibTrans" cxnId="{872CDDDB-5D11-4885-92E1-6838B833AC75}">
      <dgm:prSet/>
      <dgm:spPr/>
      <dgm:t>
        <a:bodyPr/>
        <a:lstStyle/>
        <a:p>
          <a:endParaRPr lang="en-US" sz="1800">
            <a:latin typeface="Helvetia"/>
          </a:endParaRPr>
        </a:p>
      </dgm:t>
    </dgm:pt>
    <dgm:pt modelId="{8A13537E-AB00-45CA-9A66-9416C7B3D9B5}">
      <dgm:prSet custT="1"/>
      <dgm:spPr>
        <a:solidFill>
          <a:schemeClr val="accent1"/>
        </a:solidFill>
      </dgm:spPr>
      <dgm:t>
        <a:bodyPr/>
        <a:lstStyle/>
        <a:p>
          <a:r>
            <a:rPr lang="en-US" sz="1800" dirty="0">
              <a:latin typeface="Helvetia"/>
            </a:rPr>
            <a:t>Contractors (structural, tie-in, electrical, etc.)</a:t>
          </a:r>
        </a:p>
      </dgm:t>
    </dgm:pt>
    <dgm:pt modelId="{04274591-E7D0-4885-B259-46EF65421F11}" type="parTrans" cxnId="{6EC0DDB8-DDC9-43E1-B268-6E134AB8B509}">
      <dgm:prSet/>
      <dgm:spPr/>
      <dgm:t>
        <a:bodyPr/>
        <a:lstStyle/>
        <a:p>
          <a:endParaRPr lang="en-US" sz="1800">
            <a:latin typeface="Helvetia"/>
          </a:endParaRPr>
        </a:p>
      </dgm:t>
    </dgm:pt>
    <dgm:pt modelId="{FD39E25A-7AD0-4193-98B4-EF1C291323A6}" type="sibTrans" cxnId="{6EC0DDB8-DDC9-43E1-B268-6E134AB8B509}">
      <dgm:prSet/>
      <dgm:spPr/>
      <dgm:t>
        <a:bodyPr/>
        <a:lstStyle/>
        <a:p>
          <a:endParaRPr lang="en-US" sz="1800">
            <a:latin typeface="Helvetia"/>
          </a:endParaRPr>
        </a:p>
      </dgm:t>
    </dgm:pt>
    <dgm:pt modelId="{6A31015B-6E80-4830-81F8-E11E6E4DA350}">
      <dgm:prSet custT="1"/>
      <dgm:spPr>
        <a:solidFill>
          <a:schemeClr val="accent1"/>
        </a:solidFill>
      </dgm:spPr>
      <dgm:t>
        <a:bodyPr/>
        <a:lstStyle/>
        <a:p>
          <a:r>
            <a:rPr lang="en-US" sz="1800" dirty="0">
              <a:latin typeface="Helvetia"/>
            </a:rPr>
            <a:t>Drilling Contractor / Pump Contractor – Prime Contractor</a:t>
          </a:r>
        </a:p>
      </dgm:t>
    </dgm:pt>
    <dgm:pt modelId="{F22B02B7-2B7B-4990-B22F-CE97B2F35524}" type="parTrans" cxnId="{BA4D14F3-62CF-46FA-889D-0497C6750FFE}">
      <dgm:prSet/>
      <dgm:spPr/>
      <dgm:t>
        <a:bodyPr/>
        <a:lstStyle/>
        <a:p>
          <a:endParaRPr lang="en-US" sz="1800">
            <a:latin typeface="Helvetia"/>
          </a:endParaRPr>
        </a:p>
      </dgm:t>
    </dgm:pt>
    <dgm:pt modelId="{23EDFC93-8C94-4FC4-A0F9-2D29C9B80EED}" type="sibTrans" cxnId="{BA4D14F3-62CF-46FA-889D-0497C6750FFE}">
      <dgm:prSet/>
      <dgm:spPr/>
      <dgm:t>
        <a:bodyPr/>
        <a:lstStyle/>
        <a:p>
          <a:endParaRPr lang="en-US" sz="1800">
            <a:latin typeface="Helvetia"/>
          </a:endParaRPr>
        </a:p>
      </dgm:t>
    </dgm:pt>
    <dgm:pt modelId="{E0F08B86-B4CD-4773-ACE5-050FA426BBBB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800" dirty="0">
              <a:latin typeface="Helvetia"/>
            </a:rPr>
            <a:t>Regulatory Agencies (Local Government, Municipality, Health Authority,  Prov. Ministries, MOTI, Regional Districts) &amp; Archaeological requirements (impact assessment – if needed).</a:t>
          </a:r>
        </a:p>
      </dgm:t>
    </dgm:pt>
    <dgm:pt modelId="{2B374365-04C4-4A7A-B15A-A0417F0F8107}" type="parTrans" cxnId="{E7D86A84-3308-4397-B6B7-E58646E9DF14}">
      <dgm:prSet/>
      <dgm:spPr/>
      <dgm:t>
        <a:bodyPr/>
        <a:lstStyle/>
        <a:p>
          <a:endParaRPr lang="en-US" sz="1800">
            <a:latin typeface="Helvetia"/>
          </a:endParaRPr>
        </a:p>
      </dgm:t>
    </dgm:pt>
    <dgm:pt modelId="{C3BF8D67-F914-4DF5-B733-641A360A9BE8}" type="sibTrans" cxnId="{E7D86A84-3308-4397-B6B7-E58646E9DF14}">
      <dgm:prSet/>
      <dgm:spPr/>
      <dgm:t>
        <a:bodyPr/>
        <a:lstStyle/>
        <a:p>
          <a:endParaRPr lang="en-US" sz="1800">
            <a:latin typeface="Helvetia"/>
          </a:endParaRPr>
        </a:p>
      </dgm:t>
    </dgm:pt>
    <dgm:pt modelId="{075F230C-078B-4343-83AA-12F32F83B22C}" type="pres">
      <dgm:prSet presAssocID="{038EB0C3-51B5-479C-9231-70C4BCCB4820}" presName="linear" presStyleCnt="0">
        <dgm:presLayoutVars>
          <dgm:dir/>
          <dgm:animLvl val="lvl"/>
          <dgm:resizeHandles val="exact"/>
        </dgm:presLayoutVars>
      </dgm:prSet>
      <dgm:spPr/>
    </dgm:pt>
    <dgm:pt modelId="{BC24D5EC-7506-4262-8E65-8D7C85D170BE}" type="pres">
      <dgm:prSet presAssocID="{8810B3F4-C25A-4C9A-AD0D-CC8F27501DAA}" presName="parentLin" presStyleCnt="0"/>
      <dgm:spPr/>
    </dgm:pt>
    <dgm:pt modelId="{38E23D08-816A-448D-A63F-3B3E81FD4574}" type="pres">
      <dgm:prSet presAssocID="{8810B3F4-C25A-4C9A-AD0D-CC8F27501DAA}" presName="parentLeftMargin" presStyleLbl="node1" presStyleIdx="0" presStyleCnt="8"/>
      <dgm:spPr/>
    </dgm:pt>
    <dgm:pt modelId="{2F11F67C-A777-498C-8280-4521C5137F2A}" type="pres">
      <dgm:prSet presAssocID="{8810B3F4-C25A-4C9A-AD0D-CC8F27501DAA}" presName="parentText" presStyleLbl="node1" presStyleIdx="0" presStyleCnt="8" custScaleY="167365">
        <dgm:presLayoutVars>
          <dgm:chMax val="0"/>
          <dgm:bulletEnabled val="1"/>
        </dgm:presLayoutVars>
      </dgm:prSet>
      <dgm:spPr/>
    </dgm:pt>
    <dgm:pt modelId="{EFBD8579-A2A9-47BD-906F-0ABF32558611}" type="pres">
      <dgm:prSet presAssocID="{8810B3F4-C25A-4C9A-AD0D-CC8F27501DAA}" presName="negativeSpace" presStyleCnt="0"/>
      <dgm:spPr/>
    </dgm:pt>
    <dgm:pt modelId="{29E240C2-E3E4-457D-A81F-FF7E1447CA7E}" type="pres">
      <dgm:prSet presAssocID="{8810B3F4-C25A-4C9A-AD0D-CC8F27501DAA}" presName="childText" presStyleLbl="conFgAcc1" presStyleIdx="0" presStyleCnt="8">
        <dgm:presLayoutVars>
          <dgm:bulletEnabled val="1"/>
        </dgm:presLayoutVars>
      </dgm:prSet>
      <dgm:spPr/>
    </dgm:pt>
    <dgm:pt modelId="{535FEEF3-5FAE-43C7-B5B3-127A9A2E7207}" type="pres">
      <dgm:prSet presAssocID="{F8669CF1-8161-4E63-881C-24EE048D85F0}" presName="spaceBetweenRectangles" presStyleCnt="0"/>
      <dgm:spPr/>
    </dgm:pt>
    <dgm:pt modelId="{D1D5BE30-57B4-4A8D-A34D-D72E9A419AC5}" type="pres">
      <dgm:prSet presAssocID="{EECC9B25-D29F-486F-BCBA-DB04222D40FA}" presName="parentLin" presStyleCnt="0"/>
      <dgm:spPr/>
    </dgm:pt>
    <dgm:pt modelId="{C6227B7B-0C11-4F55-957F-0F173B88F4C6}" type="pres">
      <dgm:prSet presAssocID="{EECC9B25-D29F-486F-BCBA-DB04222D40FA}" presName="parentLeftMargin" presStyleLbl="node1" presStyleIdx="0" presStyleCnt="8"/>
      <dgm:spPr/>
    </dgm:pt>
    <dgm:pt modelId="{D30B3AB7-59F3-4EAC-9369-1F2D95459CBB}" type="pres">
      <dgm:prSet presAssocID="{EECC9B25-D29F-486F-BCBA-DB04222D40FA}" presName="parentText" presStyleLbl="node1" presStyleIdx="1" presStyleCnt="8" custScaleY="143617">
        <dgm:presLayoutVars>
          <dgm:chMax val="0"/>
          <dgm:bulletEnabled val="1"/>
        </dgm:presLayoutVars>
      </dgm:prSet>
      <dgm:spPr/>
    </dgm:pt>
    <dgm:pt modelId="{36FCEE60-4340-42EE-8FEE-ADE957197CE6}" type="pres">
      <dgm:prSet presAssocID="{EECC9B25-D29F-486F-BCBA-DB04222D40FA}" presName="negativeSpace" presStyleCnt="0"/>
      <dgm:spPr/>
    </dgm:pt>
    <dgm:pt modelId="{C4188733-B2F1-4852-9E5E-30E530EB4DF3}" type="pres">
      <dgm:prSet presAssocID="{EECC9B25-D29F-486F-BCBA-DB04222D40FA}" presName="childText" presStyleLbl="conFgAcc1" presStyleIdx="1" presStyleCnt="8">
        <dgm:presLayoutVars>
          <dgm:bulletEnabled val="1"/>
        </dgm:presLayoutVars>
      </dgm:prSet>
      <dgm:spPr/>
    </dgm:pt>
    <dgm:pt modelId="{70C20B18-1FCD-467C-A652-2E3149D8C15A}" type="pres">
      <dgm:prSet presAssocID="{A5D559F2-3A6F-4DF2-AFAF-D8612DF4821A}" presName="spaceBetweenRectangles" presStyleCnt="0"/>
      <dgm:spPr/>
    </dgm:pt>
    <dgm:pt modelId="{7E420B5F-53C9-4412-A363-D1903EB9FD7D}" type="pres">
      <dgm:prSet presAssocID="{4EB64DEC-3778-4198-964F-C6A607E1AD17}" presName="parentLin" presStyleCnt="0"/>
      <dgm:spPr/>
    </dgm:pt>
    <dgm:pt modelId="{7FD4791C-9960-40AE-84FD-0D2DCA9F6AC0}" type="pres">
      <dgm:prSet presAssocID="{4EB64DEC-3778-4198-964F-C6A607E1AD17}" presName="parentLeftMargin" presStyleLbl="node1" presStyleIdx="1" presStyleCnt="8"/>
      <dgm:spPr/>
    </dgm:pt>
    <dgm:pt modelId="{86BEB8B1-1B36-415C-AA70-9979FEDC100D}" type="pres">
      <dgm:prSet presAssocID="{4EB64DEC-3778-4198-964F-C6A607E1AD17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87ECC8BF-5414-4DD0-8FD6-636695713521}" type="pres">
      <dgm:prSet presAssocID="{4EB64DEC-3778-4198-964F-C6A607E1AD17}" presName="negativeSpace" presStyleCnt="0"/>
      <dgm:spPr/>
    </dgm:pt>
    <dgm:pt modelId="{1CCAFE1B-1433-4562-AA05-4608900CF25B}" type="pres">
      <dgm:prSet presAssocID="{4EB64DEC-3778-4198-964F-C6A607E1AD17}" presName="childText" presStyleLbl="conFgAcc1" presStyleIdx="2" presStyleCnt="8">
        <dgm:presLayoutVars>
          <dgm:bulletEnabled val="1"/>
        </dgm:presLayoutVars>
      </dgm:prSet>
      <dgm:spPr/>
    </dgm:pt>
    <dgm:pt modelId="{09881810-2B40-4840-BC96-D5B89915B374}" type="pres">
      <dgm:prSet presAssocID="{4C313457-C517-4F15-AA85-CE7CD686C71C}" presName="spaceBetweenRectangles" presStyleCnt="0"/>
      <dgm:spPr/>
    </dgm:pt>
    <dgm:pt modelId="{1F827224-5068-4D39-93BB-4F0C74347853}" type="pres">
      <dgm:prSet presAssocID="{6A31015B-6E80-4830-81F8-E11E6E4DA350}" presName="parentLin" presStyleCnt="0"/>
      <dgm:spPr/>
    </dgm:pt>
    <dgm:pt modelId="{D0AA177C-8442-4662-854B-B8F1229EBB18}" type="pres">
      <dgm:prSet presAssocID="{6A31015B-6E80-4830-81F8-E11E6E4DA350}" presName="parentLeftMargin" presStyleLbl="node1" presStyleIdx="2" presStyleCnt="8"/>
      <dgm:spPr/>
    </dgm:pt>
    <dgm:pt modelId="{6CDE04E6-23E4-4574-8E8E-943622035C06}" type="pres">
      <dgm:prSet presAssocID="{6A31015B-6E80-4830-81F8-E11E6E4DA350}" presName="parentText" presStyleLbl="node1" presStyleIdx="3" presStyleCnt="8" custScaleY="192245">
        <dgm:presLayoutVars>
          <dgm:chMax val="0"/>
          <dgm:bulletEnabled val="1"/>
        </dgm:presLayoutVars>
      </dgm:prSet>
      <dgm:spPr/>
    </dgm:pt>
    <dgm:pt modelId="{92219F86-AA62-47AA-8F21-00C8E18F7AFA}" type="pres">
      <dgm:prSet presAssocID="{6A31015B-6E80-4830-81F8-E11E6E4DA350}" presName="negativeSpace" presStyleCnt="0"/>
      <dgm:spPr/>
    </dgm:pt>
    <dgm:pt modelId="{D80C5908-FDDD-4DB1-8652-6D75CC1E9E16}" type="pres">
      <dgm:prSet presAssocID="{6A31015B-6E80-4830-81F8-E11E6E4DA350}" presName="childText" presStyleLbl="conFgAcc1" presStyleIdx="3" presStyleCnt="8">
        <dgm:presLayoutVars>
          <dgm:bulletEnabled val="1"/>
        </dgm:presLayoutVars>
      </dgm:prSet>
      <dgm:spPr/>
    </dgm:pt>
    <dgm:pt modelId="{A9579EB7-6D68-48C3-B146-7B1E74D39875}" type="pres">
      <dgm:prSet presAssocID="{23EDFC93-8C94-4FC4-A0F9-2D29C9B80EED}" presName="spaceBetweenRectangles" presStyleCnt="0"/>
      <dgm:spPr/>
    </dgm:pt>
    <dgm:pt modelId="{E17F4472-D1D3-48E0-B9ED-AE1C679956DF}" type="pres">
      <dgm:prSet presAssocID="{F8B6AD6A-F424-49E2-B582-0115A58DEAF9}" presName="parentLin" presStyleCnt="0"/>
      <dgm:spPr/>
    </dgm:pt>
    <dgm:pt modelId="{F6F90AD5-1339-4142-AD30-D193D8FE7063}" type="pres">
      <dgm:prSet presAssocID="{F8B6AD6A-F424-49E2-B582-0115A58DEAF9}" presName="parentLeftMargin" presStyleLbl="node1" presStyleIdx="3" presStyleCnt="8"/>
      <dgm:spPr/>
    </dgm:pt>
    <dgm:pt modelId="{77E93C6A-B5B9-4252-A6EF-6A44EA1A78F9}" type="pres">
      <dgm:prSet presAssocID="{F8B6AD6A-F424-49E2-B582-0115A58DEAF9}" presName="parentText" presStyleLbl="node1" presStyleIdx="4" presStyleCnt="8" custScaleY="168369">
        <dgm:presLayoutVars>
          <dgm:chMax val="0"/>
          <dgm:bulletEnabled val="1"/>
        </dgm:presLayoutVars>
      </dgm:prSet>
      <dgm:spPr/>
    </dgm:pt>
    <dgm:pt modelId="{B83F413A-E274-4247-B685-EB26E36CAD38}" type="pres">
      <dgm:prSet presAssocID="{F8B6AD6A-F424-49E2-B582-0115A58DEAF9}" presName="negativeSpace" presStyleCnt="0"/>
      <dgm:spPr/>
    </dgm:pt>
    <dgm:pt modelId="{869472A6-458D-4E9F-BEA3-F9B562597B5B}" type="pres">
      <dgm:prSet presAssocID="{F8B6AD6A-F424-49E2-B582-0115A58DEAF9}" presName="childText" presStyleLbl="conFgAcc1" presStyleIdx="4" presStyleCnt="8">
        <dgm:presLayoutVars>
          <dgm:bulletEnabled val="1"/>
        </dgm:presLayoutVars>
      </dgm:prSet>
      <dgm:spPr/>
    </dgm:pt>
    <dgm:pt modelId="{9BF21970-C4F7-4A36-B19E-4F5A37A14183}" type="pres">
      <dgm:prSet presAssocID="{939304F3-1CCC-493B-B5DF-99E21338B90F}" presName="spaceBetweenRectangles" presStyleCnt="0"/>
      <dgm:spPr/>
    </dgm:pt>
    <dgm:pt modelId="{CF2051A5-8A8B-41BA-AFF0-7DDBAC53F184}" type="pres">
      <dgm:prSet presAssocID="{8A13537E-AB00-45CA-9A66-9416C7B3D9B5}" presName="parentLin" presStyleCnt="0"/>
      <dgm:spPr/>
    </dgm:pt>
    <dgm:pt modelId="{A146C87F-7522-4C7E-B5CF-ED269BA38EAD}" type="pres">
      <dgm:prSet presAssocID="{8A13537E-AB00-45CA-9A66-9416C7B3D9B5}" presName="parentLeftMargin" presStyleLbl="node1" presStyleIdx="4" presStyleCnt="8"/>
      <dgm:spPr/>
    </dgm:pt>
    <dgm:pt modelId="{06681716-0654-4C58-9CD9-97E7C6644D91}" type="pres">
      <dgm:prSet presAssocID="{8A13537E-AB00-45CA-9A66-9416C7B3D9B5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5EF75CF7-3EAB-48CA-BD89-9C71F0334449}" type="pres">
      <dgm:prSet presAssocID="{8A13537E-AB00-45CA-9A66-9416C7B3D9B5}" presName="negativeSpace" presStyleCnt="0"/>
      <dgm:spPr/>
    </dgm:pt>
    <dgm:pt modelId="{98A739DF-DE17-435C-8BE1-3DCE12B383A8}" type="pres">
      <dgm:prSet presAssocID="{8A13537E-AB00-45CA-9A66-9416C7B3D9B5}" presName="childText" presStyleLbl="conFgAcc1" presStyleIdx="5" presStyleCnt="8">
        <dgm:presLayoutVars>
          <dgm:bulletEnabled val="1"/>
        </dgm:presLayoutVars>
      </dgm:prSet>
      <dgm:spPr/>
    </dgm:pt>
    <dgm:pt modelId="{596ECF66-10A5-400E-A199-5F9474B27C8D}" type="pres">
      <dgm:prSet presAssocID="{FD39E25A-7AD0-4193-98B4-EF1C291323A6}" presName="spaceBetweenRectangles" presStyleCnt="0"/>
      <dgm:spPr/>
    </dgm:pt>
    <dgm:pt modelId="{FCFCB941-DDC3-49A2-95DE-AE23BE605446}" type="pres">
      <dgm:prSet presAssocID="{E0F08B86-B4CD-4773-ACE5-050FA426BBBB}" presName="parentLin" presStyleCnt="0"/>
      <dgm:spPr/>
    </dgm:pt>
    <dgm:pt modelId="{9E501A6E-EF20-4668-B67A-CEC5BBF75D4B}" type="pres">
      <dgm:prSet presAssocID="{E0F08B86-B4CD-4773-ACE5-050FA426BBBB}" presName="parentLeftMargin" presStyleLbl="node1" presStyleIdx="5" presStyleCnt="8"/>
      <dgm:spPr/>
    </dgm:pt>
    <dgm:pt modelId="{75C4D509-6271-4BA8-8876-7794231DE88C}" type="pres">
      <dgm:prSet presAssocID="{E0F08B86-B4CD-4773-ACE5-050FA426BBBB}" presName="parentText" presStyleLbl="node1" presStyleIdx="6" presStyleCnt="8" custScaleY="293837" custLinFactNeighborY="12292">
        <dgm:presLayoutVars>
          <dgm:chMax val="0"/>
          <dgm:bulletEnabled val="1"/>
        </dgm:presLayoutVars>
      </dgm:prSet>
      <dgm:spPr/>
    </dgm:pt>
    <dgm:pt modelId="{D41B7D4F-FD73-4CD7-A272-45087CD3AE4D}" type="pres">
      <dgm:prSet presAssocID="{E0F08B86-B4CD-4773-ACE5-050FA426BBBB}" presName="negativeSpace" presStyleCnt="0"/>
      <dgm:spPr/>
    </dgm:pt>
    <dgm:pt modelId="{84F1DAD9-1188-4ECB-A616-F54AEB610E67}" type="pres">
      <dgm:prSet presAssocID="{E0F08B86-B4CD-4773-ACE5-050FA426BBBB}" presName="childText" presStyleLbl="conFgAcc1" presStyleIdx="6" presStyleCnt="8">
        <dgm:presLayoutVars>
          <dgm:bulletEnabled val="1"/>
        </dgm:presLayoutVars>
      </dgm:prSet>
      <dgm:spPr/>
    </dgm:pt>
    <dgm:pt modelId="{005F3FB5-7D88-44D9-9AAB-D8A2E6B35F5E}" type="pres">
      <dgm:prSet presAssocID="{C3BF8D67-F914-4DF5-B733-641A360A9BE8}" presName="spaceBetweenRectangles" presStyleCnt="0"/>
      <dgm:spPr/>
    </dgm:pt>
    <dgm:pt modelId="{BE77B8A2-7BCC-4CC0-923A-09AAF2B3E89C}" type="pres">
      <dgm:prSet presAssocID="{E8B37C53-C24F-4041-AF13-832641B146ED}" presName="parentLin" presStyleCnt="0"/>
      <dgm:spPr/>
    </dgm:pt>
    <dgm:pt modelId="{B181E16F-2F8D-4ADD-AEB4-8B86ADA87205}" type="pres">
      <dgm:prSet presAssocID="{E8B37C53-C24F-4041-AF13-832641B146ED}" presName="parentLeftMargin" presStyleLbl="node1" presStyleIdx="6" presStyleCnt="8"/>
      <dgm:spPr/>
    </dgm:pt>
    <dgm:pt modelId="{4B77CEAC-3FDD-4F81-8C59-171180975512}" type="pres">
      <dgm:prSet presAssocID="{E8B37C53-C24F-4041-AF13-832641B146ED}" presName="parentText" presStyleLbl="node1" presStyleIdx="7" presStyleCnt="8">
        <dgm:presLayoutVars>
          <dgm:chMax val="0"/>
          <dgm:bulletEnabled val="1"/>
        </dgm:presLayoutVars>
      </dgm:prSet>
      <dgm:spPr/>
    </dgm:pt>
    <dgm:pt modelId="{25753E13-EABB-4172-A594-E2B4479BEEDC}" type="pres">
      <dgm:prSet presAssocID="{E8B37C53-C24F-4041-AF13-832641B146ED}" presName="negativeSpace" presStyleCnt="0"/>
      <dgm:spPr/>
    </dgm:pt>
    <dgm:pt modelId="{70EC9DFD-E8DA-4BF0-8C4C-7C7B8EDE0642}" type="pres">
      <dgm:prSet presAssocID="{E8B37C53-C24F-4041-AF13-832641B146ED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1289C808-A1DB-4C85-8400-EB1A794A53A6}" type="presOf" srcId="{F8B6AD6A-F424-49E2-B582-0115A58DEAF9}" destId="{F6F90AD5-1339-4142-AD30-D193D8FE7063}" srcOrd="0" destOrd="0" presId="urn:microsoft.com/office/officeart/2005/8/layout/list1"/>
    <dgm:cxn modelId="{889BDE0A-EEFC-4A04-B92F-DFF38CDBFCC0}" type="presOf" srcId="{E0F08B86-B4CD-4773-ACE5-050FA426BBBB}" destId="{75C4D509-6271-4BA8-8876-7794231DE88C}" srcOrd="1" destOrd="0" presId="urn:microsoft.com/office/officeart/2005/8/layout/list1"/>
    <dgm:cxn modelId="{4D053410-DE1F-4FC5-A593-C9BDBE72AB93}" type="presOf" srcId="{F8B6AD6A-F424-49E2-B582-0115A58DEAF9}" destId="{77E93C6A-B5B9-4252-A6EF-6A44EA1A78F9}" srcOrd="1" destOrd="0" presId="urn:microsoft.com/office/officeart/2005/8/layout/list1"/>
    <dgm:cxn modelId="{4CF48B1C-146A-4CD3-ADA8-1AA079FDB08F}" type="presOf" srcId="{038EB0C3-51B5-479C-9231-70C4BCCB4820}" destId="{075F230C-078B-4343-83AA-12F32F83B22C}" srcOrd="0" destOrd="0" presId="urn:microsoft.com/office/officeart/2005/8/layout/list1"/>
    <dgm:cxn modelId="{1BB3D426-4488-4554-BEA1-B93AAAEBC425}" srcId="{038EB0C3-51B5-479C-9231-70C4BCCB4820}" destId="{E8B37C53-C24F-4041-AF13-832641B146ED}" srcOrd="7" destOrd="0" parTransId="{244ABA0F-AAA7-462F-AD4D-387743E7DEF9}" sibTransId="{07350852-4D05-4ABF-9C52-558D1DF27BC0}"/>
    <dgm:cxn modelId="{DE5BF32B-A873-444E-A70B-0574F820F35E}" srcId="{038EB0C3-51B5-479C-9231-70C4BCCB4820}" destId="{4EB64DEC-3778-4198-964F-C6A607E1AD17}" srcOrd="2" destOrd="0" parTransId="{7A8D9ABA-59FF-4010-8EB3-C9DE244F003A}" sibTransId="{4C313457-C517-4F15-AA85-CE7CD686C71C}"/>
    <dgm:cxn modelId="{E00BAD51-AD56-4C0B-B41F-80AD7BD7ACCD}" type="presOf" srcId="{4EB64DEC-3778-4198-964F-C6A607E1AD17}" destId="{7FD4791C-9960-40AE-84FD-0D2DCA9F6AC0}" srcOrd="0" destOrd="0" presId="urn:microsoft.com/office/officeart/2005/8/layout/list1"/>
    <dgm:cxn modelId="{958B3552-B5AC-4725-AB16-3CAA695F0FC4}" type="presOf" srcId="{6A31015B-6E80-4830-81F8-E11E6E4DA350}" destId="{D0AA177C-8442-4662-854B-B8F1229EBB18}" srcOrd="0" destOrd="0" presId="urn:microsoft.com/office/officeart/2005/8/layout/list1"/>
    <dgm:cxn modelId="{DFA85853-1D42-4C07-9555-77A078381CAC}" type="presOf" srcId="{EECC9B25-D29F-486F-BCBA-DB04222D40FA}" destId="{C6227B7B-0C11-4F55-957F-0F173B88F4C6}" srcOrd="0" destOrd="0" presId="urn:microsoft.com/office/officeart/2005/8/layout/list1"/>
    <dgm:cxn modelId="{687B8854-7D1A-472D-B5AC-5CAE00D9A0A3}" type="presOf" srcId="{8810B3F4-C25A-4C9A-AD0D-CC8F27501DAA}" destId="{2F11F67C-A777-498C-8280-4521C5137F2A}" srcOrd="1" destOrd="0" presId="urn:microsoft.com/office/officeart/2005/8/layout/list1"/>
    <dgm:cxn modelId="{97AD8759-F220-442C-823F-CFE374698EC9}" type="presOf" srcId="{E0F08B86-B4CD-4773-ACE5-050FA426BBBB}" destId="{9E501A6E-EF20-4668-B67A-CEC5BBF75D4B}" srcOrd="0" destOrd="0" presId="urn:microsoft.com/office/officeart/2005/8/layout/list1"/>
    <dgm:cxn modelId="{FAA8347B-5600-4344-9BD9-0C16BA9A447C}" type="presOf" srcId="{8A13537E-AB00-45CA-9A66-9416C7B3D9B5}" destId="{06681716-0654-4C58-9CD9-97E7C6644D91}" srcOrd="1" destOrd="0" presId="urn:microsoft.com/office/officeart/2005/8/layout/list1"/>
    <dgm:cxn modelId="{E7D86A84-3308-4397-B6B7-E58646E9DF14}" srcId="{038EB0C3-51B5-479C-9231-70C4BCCB4820}" destId="{E0F08B86-B4CD-4773-ACE5-050FA426BBBB}" srcOrd="6" destOrd="0" parTransId="{2B374365-04C4-4A7A-B15A-A0417F0F8107}" sibTransId="{C3BF8D67-F914-4DF5-B733-641A360A9BE8}"/>
    <dgm:cxn modelId="{FB9FE299-EC58-4606-BA63-451788AC8789}" type="presOf" srcId="{EECC9B25-D29F-486F-BCBA-DB04222D40FA}" destId="{D30B3AB7-59F3-4EAC-9369-1F2D95459CBB}" srcOrd="1" destOrd="0" presId="urn:microsoft.com/office/officeart/2005/8/layout/list1"/>
    <dgm:cxn modelId="{AD3254B1-A1C5-45C4-83FE-DDE996A47729}" type="presOf" srcId="{8810B3F4-C25A-4C9A-AD0D-CC8F27501DAA}" destId="{38E23D08-816A-448D-A63F-3B3E81FD4574}" srcOrd="0" destOrd="0" presId="urn:microsoft.com/office/officeart/2005/8/layout/list1"/>
    <dgm:cxn modelId="{EE9987B8-E8B0-4813-B0EF-244DCD3E9070}" type="presOf" srcId="{8A13537E-AB00-45CA-9A66-9416C7B3D9B5}" destId="{A146C87F-7522-4C7E-B5CF-ED269BA38EAD}" srcOrd="0" destOrd="0" presId="urn:microsoft.com/office/officeart/2005/8/layout/list1"/>
    <dgm:cxn modelId="{6EC0DDB8-DDC9-43E1-B268-6E134AB8B509}" srcId="{038EB0C3-51B5-479C-9231-70C4BCCB4820}" destId="{8A13537E-AB00-45CA-9A66-9416C7B3D9B5}" srcOrd="5" destOrd="0" parTransId="{04274591-E7D0-4885-B259-46EF65421F11}" sibTransId="{FD39E25A-7AD0-4193-98B4-EF1C291323A6}"/>
    <dgm:cxn modelId="{4A1112BC-70CD-4962-A514-A402A6833480}" type="presOf" srcId="{E8B37C53-C24F-4041-AF13-832641B146ED}" destId="{4B77CEAC-3FDD-4F81-8C59-171180975512}" srcOrd="1" destOrd="0" presId="urn:microsoft.com/office/officeart/2005/8/layout/list1"/>
    <dgm:cxn modelId="{70A087CA-6E5A-4514-8C17-023D0B28EF99}" type="presOf" srcId="{6A31015B-6E80-4830-81F8-E11E6E4DA350}" destId="{6CDE04E6-23E4-4574-8E8E-943622035C06}" srcOrd="1" destOrd="0" presId="urn:microsoft.com/office/officeart/2005/8/layout/list1"/>
    <dgm:cxn modelId="{E94F6ECB-0759-40FE-B917-5E8B9B41D74F}" type="presOf" srcId="{4EB64DEC-3778-4198-964F-C6A607E1AD17}" destId="{86BEB8B1-1B36-415C-AA70-9979FEDC100D}" srcOrd="1" destOrd="0" presId="urn:microsoft.com/office/officeart/2005/8/layout/list1"/>
    <dgm:cxn modelId="{872CDDDB-5D11-4885-92E1-6838B833AC75}" srcId="{038EB0C3-51B5-479C-9231-70C4BCCB4820}" destId="{F8B6AD6A-F424-49E2-B582-0115A58DEAF9}" srcOrd="4" destOrd="0" parTransId="{D48172C4-6558-4D0B-86E7-E6246B4ECF1E}" sibTransId="{939304F3-1CCC-493B-B5DF-99E21338B90F}"/>
    <dgm:cxn modelId="{7ACA17E5-6DE6-46B2-B5D8-D67F456201FD}" srcId="{038EB0C3-51B5-479C-9231-70C4BCCB4820}" destId="{8810B3F4-C25A-4C9A-AD0D-CC8F27501DAA}" srcOrd="0" destOrd="0" parTransId="{0CEF51D8-74EA-4A8F-9D6E-179C8E670611}" sibTransId="{F8669CF1-8161-4E63-881C-24EE048D85F0}"/>
    <dgm:cxn modelId="{71FDFFEC-5787-46B1-8792-60B9C15F100D}" srcId="{038EB0C3-51B5-479C-9231-70C4BCCB4820}" destId="{EECC9B25-D29F-486F-BCBA-DB04222D40FA}" srcOrd="1" destOrd="0" parTransId="{4CB60645-38AE-4885-8B5F-A31784F4A85D}" sibTransId="{A5D559F2-3A6F-4DF2-AFAF-D8612DF4821A}"/>
    <dgm:cxn modelId="{BA4D14F3-62CF-46FA-889D-0497C6750FFE}" srcId="{038EB0C3-51B5-479C-9231-70C4BCCB4820}" destId="{6A31015B-6E80-4830-81F8-E11E6E4DA350}" srcOrd="3" destOrd="0" parTransId="{F22B02B7-2B7B-4990-B22F-CE97B2F35524}" sibTransId="{23EDFC93-8C94-4FC4-A0F9-2D29C9B80EED}"/>
    <dgm:cxn modelId="{66DF4BF8-42D8-4405-B6E1-3CB6FDAC856C}" type="presOf" srcId="{E8B37C53-C24F-4041-AF13-832641B146ED}" destId="{B181E16F-2F8D-4ADD-AEB4-8B86ADA87205}" srcOrd="0" destOrd="0" presId="urn:microsoft.com/office/officeart/2005/8/layout/list1"/>
    <dgm:cxn modelId="{CA2966FB-FF7A-4B5E-9405-FB5C8627CEF9}" type="presParOf" srcId="{075F230C-078B-4343-83AA-12F32F83B22C}" destId="{BC24D5EC-7506-4262-8E65-8D7C85D170BE}" srcOrd="0" destOrd="0" presId="urn:microsoft.com/office/officeart/2005/8/layout/list1"/>
    <dgm:cxn modelId="{E353D157-F405-442D-B490-0D5E62E19D63}" type="presParOf" srcId="{BC24D5EC-7506-4262-8E65-8D7C85D170BE}" destId="{38E23D08-816A-448D-A63F-3B3E81FD4574}" srcOrd="0" destOrd="0" presId="urn:microsoft.com/office/officeart/2005/8/layout/list1"/>
    <dgm:cxn modelId="{1445BA3D-3564-4DE5-98AB-C06DF1B72333}" type="presParOf" srcId="{BC24D5EC-7506-4262-8E65-8D7C85D170BE}" destId="{2F11F67C-A777-498C-8280-4521C5137F2A}" srcOrd="1" destOrd="0" presId="urn:microsoft.com/office/officeart/2005/8/layout/list1"/>
    <dgm:cxn modelId="{623F676B-D52D-4DFA-ACED-F203F7A04009}" type="presParOf" srcId="{075F230C-078B-4343-83AA-12F32F83B22C}" destId="{EFBD8579-A2A9-47BD-906F-0ABF32558611}" srcOrd="1" destOrd="0" presId="urn:microsoft.com/office/officeart/2005/8/layout/list1"/>
    <dgm:cxn modelId="{890E42B6-05C2-4A9D-84B3-407F6369C165}" type="presParOf" srcId="{075F230C-078B-4343-83AA-12F32F83B22C}" destId="{29E240C2-E3E4-457D-A81F-FF7E1447CA7E}" srcOrd="2" destOrd="0" presId="urn:microsoft.com/office/officeart/2005/8/layout/list1"/>
    <dgm:cxn modelId="{493B4501-79EE-418A-A04F-5B2C80908D0D}" type="presParOf" srcId="{075F230C-078B-4343-83AA-12F32F83B22C}" destId="{535FEEF3-5FAE-43C7-B5B3-127A9A2E7207}" srcOrd="3" destOrd="0" presId="urn:microsoft.com/office/officeart/2005/8/layout/list1"/>
    <dgm:cxn modelId="{81044B37-994B-4DEA-A53E-8B58E61E7886}" type="presParOf" srcId="{075F230C-078B-4343-83AA-12F32F83B22C}" destId="{D1D5BE30-57B4-4A8D-A34D-D72E9A419AC5}" srcOrd="4" destOrd="0" presId="urn:microsoft.com/office/officeart/2005/8/layout/list1"/>
    <dgm:cxn modelId="{8D2255DB-E6D6-486B-BB35-40E4E427C4E5}" type="presParOf" srcId="{D1D5BE30-57B4-4A8D-A34D-D72E9A419AC5}" destId="{C6227B7B-0C11-4F55-957F-0F173B88F4C6}" srcOrd="0" destOrd="0" presId="urn:microsoft.com/office/officeart/2005/8/layout/list1"/>
    <dgm:cxn modelId="{E8E8EAF4-FA84-4D49-B99F-919D2A4D987D}" type="presParOf" srcId="{D1D5BE30-57B4-4A8D-A34D-D72E9A419AC5}" destId="{D30B3AB7-59F3-4EAC-9369-1F2D95459CBB}" srcOrd="1" destOrd="0" presId="urn:microsoft.com/office/officeart/2005/8/layout/list1"/>
    <dgm:cxn modelId="{C2ECE202-DCC6-4DEA-8FC3-F647F8F9EBB4}" type="presParOf" srcId="{075F230C-078B-4343-83AA-12F32F83B22C}" destId="{36FCEE60-4340-42EE-8FEE-ADE957197CE6}" srcOrd="5" destOrd="0" presId="urn:microsoft.com/office/officeart/2005/8/layout/list1"/>
    <dgm:cxn modelId="{6CF48BAF-AA18-4FA1-99E5-348FC58178E5}" type="presParOf" srcId="{075F230C-078B-4343-83AA-12F32F83B22C}" destId="{C4188733-B2F1-4852-9E5E-30E530EB4DF3}" srcOrd="6" destOrd="0" presId="urn:microsoft.com/office/officeart/2005/8/layout/list1"/>
    <dgm:cxn modelId="{860E284A-1A9D-4B1C-A2DF-FEBA40C2F522}" type="presParOf" srcId="{075F230C-078B-4343-83AA-12F32F83B22C}" destId="{70C20B18-1FCD-467C-A652-2E3149D8C15A}" srcOrd="7" destOrd="0" presId="urn:microsoft.com/office/officeart/2005/8/layout/list1"/>
    <dgm:cxn modelId="{AFAF087C-08EA-4C63-9141-8A567740672F}" type="presParOf" srcId="{075F230C-078B-4343-83AA-12F32F83B22C}" destId="{7E420B5F-53C9-4412-A363-D1903EB9FD7D}" srcOrd="8" destOrd="0" presId="urn:microsoft.com/office/officeart/2005/8/layout/list1"/>
    <dgm:cxn modelId="{2AB96F8E-88C5-4EE0-B8CE-37D802678DC7}" type="presParOf" srcId="{7E420B5F-53C9-4412-A363-D1903EB9FD7D}" destId="{7FD4791C-9960-40AE-84FD-0D2DCA9F6AC0}" srcOrd="0" destOrd="0" presId="urn:microsoft.com/office/officeart/2005/8/layout/list1"/>
    <dgm:cxn modelId="{FBABC1BA-E101-43EF-8CAD-E7A1199ADA77}" type="presParOf" srcId="{7E420B5F-53C9-4412-A363-D1903EB9FD7D}" destId="{86BEB8B1-1B36-415C-AA70-9979FEDC100D}" srcOrd="1" destOrd="0" presId="urn:microsoft.com/office/officeart/2005/8/layout/list1"/>
    <dgm:cxn modelId="{2F29722D-520D-40A5-B196-3D55CCEF57B2}" type="presParOf" srcId="{075F230C-078B-4343-83AA-12F32F83B22C}" destId="{87ECC8BF-5414-4DD0-8FD6-636695713521}" srcOrd="9" destOrd="0" presId="urn:microsoft.com/office/officeart/2005/8/layout/list1"/>
    <dgm:cxn modelId="{B9022FC6-C513-447C-B666-3CDE7536AE81}" type="presParOf" srcId="{075F230C-078B-4343-83AA-12F32F83B22C}" destId="{1CCAFE1B-1433-4562-AA05-4608900CF25B}" srcOrd="10" destOrd="0" presId="urn:microsoft.com/office/officeart/2005/8/layout/list1"/>
    <dgm:cxn modelId="{921EDBB9-4394-429C-B0B4-68BCECE274BC}" type="presParOf" srcId="{075F230C-078B-4343-83AA-12F32F83B22C}" destId="{09881810-2B40-4840-BC96-D5B89915B374}" srcOrd="11" destOrd="0" presId="urn:microsoft.com/office/officeart/2005/8/layout/list1"/>
    <dgm:cxn modelId="{5CA44FE8-57C1-4806-A6D3-C1FEB4541B3C}" type="presParOf" srcId="{075F230C-078B-4343-83AA-12F32F83B22C}" destId="{1F827224-5068-4D39-93BB-4F0C74347853}" srcOrd="12" destOrd="0" presId="urn:microsoft.com/office/officeart/2005/8/layout/list1"/>
    <dgm:cxn modelId="{DC37A4D4-1B68-4FAB-8608-689F5F266BAB}" type="presParOf" srcId="{1F827224-5068-4D39-93BB-4F0C74347853}" destId="{D0AA177C-8442-4662-854B-B8F1229EBB18}" srcOrd="0" destOrd="0" presId="urn:microsoft.com/office/officeart/2005/8/layout/list1"/>
    <dgm:cxn modelId="{E122CFE2-0434-42AD-AF1F-F1D1B4B26691}" type="presParOf" srcId="{1F827224-5068-4D39-93BB-4F0C74347853}" destId="{6CDE04E6-23E4-4574-8E8E-943622035C06}" srcOrd="1" destOrd="0" presId="urn:microsoft.com/office/officeart/2005/8/layout/list1"/>
    <dgm:cxn modelId="{7A5935BE-7119-48D0-B335-9AC0BDE01F06}" type="presParOf" srcId="{075F230C-078B-4343-83AA-12F32F83B22C}" destId="{92219F86-AA62-47AA-8F21-00C8E18F7AFA}" srcOrd="13" destOrd="0" presId="urn:microsoft.com/office/officeart/2005/8/layout/list1"/>
    <dgm:cxn modelId="{24B9C593-184C-48FA-B291-CF89AE367C9A}" type="presParOf" srcId="{075F230C-078B-4343-83AA-12F32F83B22C}" destId="{D80C5908-FDDD-4DB1-8652-6D75CC1E9E16}" srcOrd="14" destOrd="0" presId="urn:microsoft.com/office/officeart/2005/8/layout/list1"/>
    <dgm:cxn modelId="{EA55FC69-9EA5-4655-9DFD-8F2539C8E732}" type="presParOf" srcId="{075F230C-078B-4343-83AA-12F32F83B22C}" destId="{A9579EB7-6D68-48C3-B146-7B1E74D39875}" srcOrd="15" destOrd="0" presId="urn:microsoft.com/office/officeart/2005/8/layout/list1"/>
    <dgm:cxn modelId="{FA04DD64-79DA-4EBA-866F-602D88531631}" type="presParOf" srcId="{075F230C-078B-4343-83AA-12F32F83B22C}" destId="{E17F4472-D1D3-48E0-B9ED-AE1C679956DF}" srcOrd="16" destOrd="0" presId="urn:microsoft.com/office/officeart/2005/8/layout/list1"/>
    <dgm:cxn modelId="{4292F30C-2FC7-4F90-9620-047DE22695D0}" type="presParOf" srcId="{E17F4472-D1D3-48E0-B9ED-AE1C679956DF}" destId="{F6F90AD5-1339-4142-AD30-D193D8FE7063}" srcOrd="0" destOrd="0" presId="urn:microsoft.com/office/officeart/2005/8/layout/list1"/>
    <dgm:cxn modelId="{AFFA2F77-C169-4276-9E8A-3E519D49DE8D}" type="presParOf" srcId="{E17F4472-D1D3-48E0-B9ED-AE1C679956DF}" destId="{77E93C6A-B5B9-4252-A6EF-6A44EA1A78F9}" srcOrd="1" destOrd="0" presId="urn:microsoft.com/office/officeart/2005/8/layout/list1"/>
    <dgm:cxn modelId="{E05C848B-8037-45B1-86CF-CB682E1E194C}" type="presParOf" srcId="{075F230C-078B-4343-83AA-12F32F83B22C}" destId="{B83F413A-E274-4247-B685-EB26E36CAD38}" srcOrd="17" destOrd="0" presId="urn:microsoft.com/office/officeart/2005/8/layout/list1"/>
    <dgm:cxn modelId="{6B4AC463-6EBC-481D-8E18-EAA57634D03A}" type="presParOf" srcId="{075F230C-078B-4343-83AA-12F32F83B22C}" destId="{869472A6-458D-4E9F-BEA3-F9B562597B5B}" srcOrd="18" destOrd="0" presId="urn:microsoft.com/office/officeart/2005/8/layout/list1"/>
    <dgm:cxn modelId="{650712C5-8023-4136-AFF2-2D1A51CBA8F0}" type="presParOf" srcId="{075F230C-078B-4343-83AA-12F32F83B22C}" destId="{9BF21970-C4F7-4A36-B19E-4F5A37A14183}" srcOrd="19" destOrd="0" presId="urn:microsoft.com/office/officeart/2005/8/layout/list1"/>
    <dgm:cxn modelId="{D8FE1BB1-833F-4697-AB55-8368E7AB17FB}" type="presParOf" srcId="{075F230C-078B-4343-83AA-12F32F83B22C}" destId="{CF2051A5-8A8B-41BA-AFF0-7DDBAC53F184}" srcOrd="20" destOrd="0" presId="urn:microsoft.com/office/officeart/2005/8/layout/list1"/>
    <dgm:cxn modelId="{390F3CA0-3A2F-4EDD-8889-77117C4C7E40}" type="presParOf" srcId="{CF2051A5-8A8B-41BA-AFF0-7DDBAC53F184}" destId="{A146C87F-7522-4C7E-B5CF-ED269BA38EAD}" srcOrd="0" destOrd="0" presId="urn:microsoft.com/office/officeart/2005/8/layout/list1"/>
    <dgm:cxn modelId="{E5A83E9B-A40A-4395-860F-AA7AC2643041}" type="presParOf" srcId="{CF2051A5-8A8B-41BA-AFF0-7DDBAC53F184}" destId="{06681716-0654-4C58-9CD9-97E7C6644D91}" srcOrd="1" destOrd="0" presId="urn:microsoft.com/office/officeart/2005/8/layout/list1"/>
    <dgm:cxn modelId="{A3CE9196-3867-4908-BF4B-D1241C176D04}" type="presParOf" srcId="{075F230C-078B-4343-83AA-12F32F83B22C}" destId="{5EF75CF7-3EAB-48CA-BD89-9C71F0334449}" srcOrd="21" destOrd="0" presId="urn:microsoft.com/office/officeart/2005/8/layout/list1"/>
    <dgm:cxn modelId="{8AECF4C3-962A-4945-907D-C233ADBB2EB6}" type="presParOf" srcId="{075F230C-078B-4343-83AA-12F32F83B22C}" destId="{98A739DF-DE17-435C-8BE1-3DCE12B383A8}" srcOrd="22" destOrd="0" presId="urn:microsoft.com/office/officeart/2005/8/layout/list1"/>
    <dgm:cxn modelId="{38C6C326-C414-47F8-A0CB-283C2082CB51}" type="presParOf" srcId="{075F230C-078B-4343-83AA-12F32F83B22C}" destId="{596ECF66-10A5-400E-A199-5F9474B27C8D}" srcOrd="23" destOrd="0" presId="urn:microsoft.com/office/officeart/2005/8/layout/list1"/>
    <dgm:cxn modelId="{AE5D7424-2092-4BE8-8E63-D191C5292C0B}" type="presParOf" srcId="{075F230C-078B-4343-83AA-12F32F83B22C}" destId="{FCFCB941-DDC3-49A2-95DE-AE23BE605446}" srcOrd="24" destOrd="0" presId="urn:microsoft.com/office/officeart/2005/8/layout/list1"/>
    <dgm:cxn modelId="{5159FC5D-7AB3-4484-8593-E3169DD20E08}" type="presParOf" srcId="{FCFCB941-DDC3-49A2-95DE-AE23BE605446}" destId="{9E501A6E-EF20-4668-B67A-CEC5BBF75D4B}" srcOrd="0" destOrd="0" presId="urn:microsoft.com/office/officeart/2005/8/layout/list1"/>
    <dgm:cxn modelId="{A70083E0-3317-409B-BDE8-FD7010104294}" type="presParOf" srcId="{FCFCB941-DDC3-49A2-95DE-AE23BE605446}" destId="{75C4D509-6271-4BA8-8876-7794231DE88C}" srcOrd="1" destOrd="0" presId="urn:microsoft.com/office/officeart/2005/8/layout/list1"/>
    <dgm:cxn modelId="{6EB67143-F5C6-4AF8-8A88-A788FCF29EAC}" type="presParOf" srcId="{075F230C-078B-4343-83AA-12F32F83B22C}" destId="{D41B7D4F-FD73-4CD7-A272-45087CD3AE4D}" srcOrd="25" destOrd="0" presId="urn:microsoft.com/office/officeart/2005/8/layout/list1"/>
    <dgm:cxn modelId="{F1032F81-B2D6-4611-8C8C-B75ABE2CD919}" type="presParOf" srcId="{075F230C-078B-4343-83AA-12F32F83B22C}" destId="{84F1DAD9-1188-4ECB-A616-F54AEB610E67}" srcOrd="26" destOrd="0" presId="urn:microsoft.com/office/officeart/2005/8/layout/list1"/>
    <dgm:cxn modelId="{0432C31D-333A-4811-8755-30771E38D287}" type="presParOf" srcId="{075F230C-078B-4343-83AA-12F32F83B22C}" destId="{005F3FB5-7D88-44D9-9AAB-D8A2E6B35F5E}" srcOrd="27" destOrd="0" presId="urn:microsoft.com/office/officeart/2005/8/layout/list1"/>
    <dgm:cxn modelId="{256E81EB-5E50-421A-8968-F2D3E0A0E425}" type="presParOf" srcId="{075F230C-078B-4343-83AA-12F32F83B22C}" destId="{BE77B8A2-7BCC-4CC0-923A-09AAF2B3E89C}" srcOrd="28" destOrd="0" presId="urn:microsoft.com/office/officeart/2005/8/layout/list1"/>
    <dgm:cxn modelId="{56BB4A91-0B79-4933-A73C-A00869864D1D}" type="presParOf" srcId="{BE77B8A2-7BCC-4CC0-923A-09AAF2B3E89C}" destId="{B181E16F-2F8D-4ADD-AEB4-8B86ADA87205}" srcOrd="0" destOrd="0" presId="urn:microsoft.com/office/officeart/2005/8/layout/list1"/>
    <dgm:cxn modelId="{50AF77AB-082E-4EAA-AE87-B1187DD05017}" type="presParOf" srcId="{BE77B8A2-7BCC-4CC0-923A-09AAF2B3E89C}" destId="{4B77CEAC-3FDD-4F81-8C59-171180975512}" srcOrd="1" destOrd="0" presId="urn:microsoft.com/office/officeart/2005/8/layout/list1"/>
    <dgm:cxn modelId="{37C06691-7FB3-46F6-9FA0-C38CC98E0AA4}" type="presParOf" srcId="{075F230C-078B-4343-83AA-12F32F83B22C}" destId="{25753E13-EABB-4172-A594-E2B4479BEEDC}" srcOrd="29" destOrd="0" presId="urn:microsoft.com/office/officeart/2005/8/layout/list1"/>
    <dgm:cxn modelId="{4A848F28-EF97-40D8-9A22-CEBCA2340623}" type="presParOf" srcId="{075F230C-078B-4343-83AA-12F32F83B22C}" destId="{70EC9DFD-E8DA-4BF0-8C4C-7C7B8EDE0642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E240C2-E3E4-457D-A81F-FF7E1447CA7E}">
      <dsp:nvSpPr>
        <dsp:cNvPr id="0" name=""/>
        <dsp:cNvSpPr/>
      </dsp:nvSpPr>
      <dsp:spPr>
        <a:xfrm>
          <a:off x="0" y="434830"/>
          <a:ext cx="8640960" cy="302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11F67C-A777-498C-8280-4521C5137F2A}">
      <dsp:nvSpPr>
        <dsp:cNvPr id="0" name=""/>
        <dsp:cNvSpPr/>
      </dsp:nvSpPr>
      <dsp:spPr>
        <a:xfrm>
          <a:off x="432048" y="19077"/>
          <a:ext cx="6048672" cy="592873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Helvetia"/>
            </a:rPr>
            <a:t>Well Owners / Board of Directors for Strata</a:t>
          </a:r>
        </a:p>
      </dsp:txBody>
      <dsp:txXfrm>
        <a:off x="460990" y="48019"/>
        <a:ext cx="5990788" cy="534989"/>
      </dsp:txXfrm>
    </dsp:sp>
    <dsp:sp modelId="{C4188733-B2F1-4852-9E5E-30E530EB4DF3}">
      <dsp:nvSpPr>
        <dsp:cNvPr id="0" name=""/>
        <dsp:cNvSpPr/>
      </dsp:nvSpPr>
      <dsp:spPr>
        <a:xfrm>
          <a:off x="0" y="1133659"/>
          <a:ext cx="8640960" cy="302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0B3AB7-59F3-4EAC-9369-1F2D95459CBB}">
      <dsp:nvSpPr>
        <dsp:cNvPr id="0" name=""/>
        <dsp:cNvSpPr/>
      </dsp:nvSpPr>
      <dsp:spPr>
        <a:xfrm>
          <a:off x="432048" y="802030"/>
          <a:ext cx="6048672" cy="508748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Helvetia"/>
            </a:rPr>
            <a:t>Hydrogeologist / Project Manager</a:t>
          </a:r>
        </a:p>
      </dsp:txBody>
      <dsp:txXfrm>
        <a:off x="456883" y="826865"/>
        <a:ext cx="5999002" cy="459078"/>
      </dsp:txXfrm>
    </dsp:sp>
    <dsp:sp modelId="{1CCAFE1B-1433-4562-AA05-4608900CF25B}">
      <dsp:nvSpPr>
        <dsp:cNvPr id="0" name=""/>
        <dsp:cNvSpPr/>
      </dsp:nvSpPr>
      <dsp:spPr>
        <a:xfrm>
          <a:off x="0" y="1677979"/>
          <a:ext cx="8640960" cy="302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BEB8B1-1B36-415C-AA70-9979FEDC100D}">
      <dsp:nvSpPr>
        <dsp:cNvPr id="0" name=""/>
        <dsp:cNvSpPr/>
      </dsp:nvSpPr>
      <dsp:spPr>
        <a:xfrm>
          <a:off x="432048" y="1500859"/>
          <a:ext cx="6048672" cy="354240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Helvetia"/>
            </a:rPr>
            <a:t>Water System Operators</a:t>
          </a:r>
        </a:p>
      </dsp:txBody>
      <dsp:txXfrm>
        <a:off x="449341" y="1518152"/>
        <a:ext cx="6014086" cy="319654"/>
      </dsp:txXfrm>
    </dsp:sp>
    <dsp:sp modelId="{D80C5908-FDDD-4DB1-8652-6D75CC1E9E16}">
      <dsp:nvSpPr>
        <dsp:cNvPr id="0" name=""/>
        <dsp:cNvSpPr/>
      </dsp:nvSpPr>
      <dsp:spPr>
        <a:xfrm>
          <a:off x="0" y="2549068"/>
          <a:ext cx="8640960" cy="302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DE04E6-23E4-4574-8E8E-943622035C06}">
      <dsp:nvSpPr>
        <dsp:cNvPr id="0" name=""/>
        <dsp:cNvSpPr/>
      </dsp:nvSpPr>
      <dsp:spPr>
        <a:xfrm>
          <a:off x="432048" y="2045179"/>
          <a:ext cx="6048672" cy="681008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Helvetia"/>
            </a:rPr>
            <a:t>Drilling Contractor / Pump Contractor – Prime Contractor</a:t>
          </a:r>
        </a:p>
      </dsp:txBody>
      <dsp:txXfrm>
        <a:off x="465292" y="2078423"/>
        <a:ext cx="5982184" cy="614520"/>
      </dsp:txXfrm>
    </dsp:sp>
    <dsp:sp modelId="{869472A6-458D-4E9F-BEA3-F9B562597B5B}">
      <dsp:nvSpPr>
        <dsp:cNvPr id="0" name=""/>
        <dsp:cNvSpPr/>
      </dsp:nvSpPr>
      <dsp:spPr>
        <a:xfrm>
          <a:off x="0" y="3335578"/>
          <a:ext cx="8640960" cy="302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93C6A-B5B9-4252-A6EF-6A44EA1A78F9}">
      <dsp:nvSpPr>
        <dsp:cNvPr id="0" name=""/>
        <dsp:cNvSpPr/>
      </dsp:nvSpPr>
      <dsp:spPr>
        <a:xfrm>
          <a:off x="432048" y="2916268"/>
          <a:ext cx="6048672" cy="596430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Helvetia"/>
            </a:rPr>
            <a:t>Civil / Mechanical / Electrical / Communications (SCADA) Consultants</a:t>
          </a:r>
        </a:p>
      </dsp:txBody>
      <dsp:txXfrm>
        <a:off x="461163" y="2945383"/>
        <a:ext cx="5990442" cy="538200"/>
      </dsp:txXfrm>
    </dsp:sp>
    <dsp:sp modelId="{98A739DF-DE17-435C-8BE1-3DCE12B383A8}">
      <dsp:nvSpPr>
        <dsp:cNvPr id="0" name=""/>
        <dsp:cNvSpPr/>
      </dsp:nvSpPr>
      <dsp:spPr>
        <a:xfrm>
          <a:off x="0" y="3879898"/>
          <a:ext cx="8640960" cy="302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681716-0654-4C58-9CD9-97E7C6644D91}">
      <dsp:nvSpPr>
        <dsp:cNvPr id="0" name=""/>
        <dsp:cNvSpPr/>
      </dsp:nvSpPr>
      <dsp:spPr>
        <a:xfrm>
          <a:off x="432048" y="3702778"/>
          <a:ext cx="6048672" cy="354240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Helvetia"/>
            </a:rPr>
            <a:t>Contractors (structural, tie-in, electrical, etc.)</a:t>
          </a:r>
        </a:p>
      </dsp:txBody>
      <dsp:txXfrm>
        <a:off x="449341" y="3720071"/>
        <a:ext cx="6014086" cy="319654"/>
      </dsp:txXfrm>
    </dsp:sp>
    <dsp:sp modelId="{84F1DAD9-1188-4ECB-A616-F54AEB610E67}">
      <dsp:nvSpPr>
        <dsp:cNvPr id="0" name=""/>
        <dsp:cNvSpPr/>
      </dsp:nvSpPr>
      <dsp:spPr>
        <a:xfrm>
          <a:off x="0" y="5110866"/>
          <a:ext cx="8640960" cy="302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C4D509-6271-4BA8-8876-7794231DE88C}">
      <dsp:nvSpPr>
        <dsp:cNvPr id="0" name=""/>
        <dsp:cNvSpPr/>
      </dsp:nvSpPr>
      <dsp:spPr>
        <a:xfrm>
          <a:off x="432048" y="4290641"/>
          <a:ext cx="6048672" cy="1040888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Helvetia"/>
            </a:rPr>
            <a:t>Regulatory Agencies (Local Government, Municipality, Health Authority,  Prov. Ministries, MOTI, Regional Districts) &amp; Archaeological requirements (impact assessment – if needed).</a:t>
          </a:r>
        </a:p>
      </dsp:txBody>
      <dsp:txXfrm>
        <a:off x="482860" y="4341453"/>
        <a:ext cx="5947048" cy="939264"/>
      </dsp:txXfrm>
    </dsp:sp>
    <dsp:sp modelId="{70EC9DFD-E8DA-4BF0-8C4C-7C7B8EDE0642}">
      <dsp:nvSpPr>
        <dsp:cNvPr id="0" name=""/>
        <dsp:cNvSpPr/>
      </dsp:nvSpPr>
      <dsp:spPr>
        <a:xfrm>
          <a:off x="0" y="5655186"/>
          <a:ext cx="8640960" cy="302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7CEAC-3FDD-4F81-8C59-171180975512}">
      <dsp:nvSpPr>
        <dsp:cNvPr id="0" name=""/>
        <dsp:cNvSpPr/>
      </dsp:nvSpPr>
      <dsp:spPr>
        <a:xfrm>
          <a:off x="432048" y="5478066"/>
          <a:ext cx="6048672" cy="354240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Helvetia"/>
            </a:rPr>
            <a:t>Other (e.g.: Environmental Consultant)</a:t>
          </a:r>
        </a:p>
      </dsp:txBody>
      <dsp:txXfrm>
        <a:off x="449341" y="5495359"/>
        <a:ext cx="6014086" cy="31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C1959-E3C8-4251-A39E-CA4CCD3E647D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47EBB-34E0-4FF9-BED7-E140494A6B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5695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F49F8-5B79-4588-B42C-BF5137166131}" type="slidenum">
              <a:rPr lang="en-CA" smtClean="0"/>
              <a:pPr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25235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61816-D532-877A-ED8A-B053D6B72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A1ED84-8822-62D1-E9EA-B07B921462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233FA-1D77-4900-D660-F9AE5737A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3328-A892-4E01-B2B2-2667EA871A7E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78C4A-0CC0-2C7F-3C0F-DA0F7E922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9B2DA-1A51-5D7D-5B63-CF92F4AC3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588FB-AC92-4522-B287-0F4773128D4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7694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8DE6B-F09F-CCE7-D90A-9A32E9A35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E9F901-B8EE-7DD1-F220-6776E0D81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EB0E4-5C2B-975E-5DA2-253D2957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3328-A892-4E01-B2B2-2667EA871A7E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8FDED-6DF7-BCB4-9BF2-5A8FB84CC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55618-DF49-9171-C768-47321A12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588FB-AC92-4522-B287-0F4773128D4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3170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72C04E-48DC-7004-4AC0-12758A5621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66E5F-4866-4951-2033-DC2BDD1B8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1BA10-F29F-BB82-3BD9-3E6D6F55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3328-A892-4E01-B2B2-2667EA871A7E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BD4D9-4C8A-2D9F-BCC5-822D51ED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3677A-515F-5DBE-A9EA-A7027A4EF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588FB-AC92-4522-B287-0F4773128D4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336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69CE5-7829-FF64-2622-04A6B668F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0EBC3-A461-A108-A2A9-0092FA89F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50345-5DCF-23D9-8C21-84160D9B5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3328-A892-4E01-B2B2-2667EA871A7E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08F07-AD90-0FC8-E764-4B0BF252E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5DC70-ACF2-974C-1AA1-6F84F0268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588FB-AC92-4522-B287-0F4773128D4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4726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6D68A-F50B-358E-6DC9-04FAB4340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DEC5D-6995-F94D-D84D-D1A00D474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46BA7-625B-751D-7202-D9F3E018F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3328-A892-4E01-B2B2-2667EA871A7E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F5754-4AA7-7B7B-79A3-CC00D7E09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EB30A-6E41-9DBA-B46B-1826016B5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588FB-AC92-4522-B287-0F4773128D4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746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9BB35-96FA-F66F-B02B-B3B744D02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46CED-2367-72BB-1BDF-F742089B08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4B5906-75E1-99CC-365A-345100F1B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34946-38F1-2DA9-C06A-66616A7B2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3328-A892-4E01-B2B2-2667EA871A7E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1A8F50-FB42-21CD-82AB-25995B5C6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16C5E-7E4C-76FA-3481-CDBB741A5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588FB-AC92-4522-B287-0F4773128D4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702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0247B-361A-1590-1913-778E3EFF1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DAACF-B833-23FA-A3B8-5DE786C00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9E617-4CA4-D540-353D-5B6755F37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C58E08-2FF7-16FE-9899-5F7D9C1E02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35DFD2-CB9E-F65F-0144-7AB0015D0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D28F35-4FC4-1F58-2601-6FFA61D1D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3328-A892-4E01-B2B2-2667EA871A7E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D7C9CB-6E09-59BC-15FE-2D83038F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EE6E68-18C6-3400-1D06-10BC60BA1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588FB-AC92-4522-B287-0F4773128D4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6200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46D9-6A93-DAFF-0EF4-4C78DAFE8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28A4CC-0BEC-7D58-715A-FDB1B9ECC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3328-A892-4E01-B2B2-2667EA871A7E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CBF8C2-848F-58DD-DB5B-3E2C2A392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D37F1-2865-F74C-4EA6-9B3489DB7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588FB-AC92-4522-B287-0F4773128D4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1151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FD8ADC-6160-F3B0-0C0F-E53764CAD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3328-A892-4E01-B2B2-2667EA871A7E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203484-516E-B89A-1782-98390DDD9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0E330-77BB-7342-5557-22B282365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588FB-AC92-4522-B287-0F4773128D4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85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A3A28-771E-6FEF-FD8D-F64C87945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1CA0F-D0ED-0C55-BE33-0CF523411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18BD0-1A88-2294-A0A9-34E82AB45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CE337-2F56-BECB-DC6B-96C052BBE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3328-A892-4E01-B2B2-2667EA871A7E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84281-47B9-7DAD-2BCA-1CA9557C4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711AF-011F-AFBA-D847-20C968A4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588FB-AC92-4522-B287-0F4773128D4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6166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315F-FE14-76A7-B0CF-E17F335C0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F325FC-8BF1-3C46-7733-C3C50F618C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5A6056-95D5-3BDB-A084-D8B8D9B45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C0EB71-B6B7-0222-DD14-02B7DEAFB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3328-A892-4E01-B2B2-2667EA871A7E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5E81F4-C034-7F7D-866D-9181ED9B7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999FB-5702-FE0C-2654-C91A2F06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588FB-AC92-4522-B287-0F4773128D4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6819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2400B7-2A76-B037-A362-27E954B6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ACE42-019F-F81B-72F3-2E7A6DDC1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09739-5C72-7627-C30A-7D59D59DAF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3328-A892-4E01-B2B2-2667EA871A7E}" type="datetimeFigureOut">
              <a:rPr lang="en-CA" smtClean="0"/>
              <a:t>2022-11-17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D5CB6-2AEA-3939-7A21-D9F61385D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D56AA-F6AF-39A4-F79E-BE981D43A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588FB-AC92-4522-B287-0F4773128D4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761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oceanside-hydrogeology.ca/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eke@oceanside-hydrogeology.ca" TargetMode="External"/><Relationship Id="rId5" Type="http://schemas.openxmlformats.org/officeDocument/2006/relationships/hyperlink" Target="mailto:jim@fwws.ca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overnmentofbc.maps.arcgis.com/apps/MapSeries/index.html?appid=838d533d8062411c820eef50b08f7ebc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iah.org/wp-content/uploads/2021/08/IAH-Water-Utilities_Groundwater-July2021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hydrology.nl/iahpublications/201-groundwater-cartoons.htm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12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11" Type="http://schemas.openxmlformats.org/officeDocument/2006/relationships/image" Target="../media/image19.jpe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657CA0-0B0D-BAA8-0556-DB7B31355109}"/>
              </a:ext>
            </a:extLst>
          </p:cNvPr>
          <p:cNvSpPr txBox="1"/>
          <p:nvPr/>
        </p:nvSpPr>
        <p:spPr>
          <a:xfrm>
            <a:off x="3467819" y="4033638"/>
            <a:ext cx="6185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rgbClr val="0099CC"/>
                </a:solidFill>
              </a:rPr>
              <a:t>2022 CWSA Annual Conference, AGM, &amp; Trade Show</a:t>
            </a:r>
          </a:p>
          <a:p>
            <a:r>
              <a:rPr lang="en-CA" b="1" dirty="0">
                <a:solidFill>
                  <a:srgbClr val="0099CC"/>
                </a:solidFill>
                <a:effectLst/>
                <a:latin typeface="Muli"/>
              </a:rPr>
              <a:t>Coast Bastion Hotel, Nanaimo, </a:t>
            </a:r>
            <a:r>
              <a:rPr lang="en-CA" b="1" dirty="0">
                <a:solidFill>
                  <a:srgbClr val="0099CC"/>
                </a:solidFill>
              </a:rPr>
              <a:t>Thursday November 17th, 2022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5E539F-FCC3-C61B-8C31-FF41FAF86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5" y="286110"/>
            <a:ext cx="1955321" cy="122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2EC77C-17A9-4E8E-A7EE-B1384CE6A61E}"/>
              </a:ext>
            </a:extLst>
          </p:cNvPr>
          <p:cNvSpPr txBox="1"/>
          <p:nvPr/>
        </p:nvSpPr>
        <p:spPr>
          <a:xfrm>
            <a:off x="2631056" y="1554545"/>
            <a:ext cx="86522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Practical Considerations for the Development of Groundwater Sources for Small &amp; Medium Water Systems</a:t>
            </a:r>
            <a:endParaRPr lang="en-CA" sz="36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9A700E-2CBB-3742-8200-4EB6FE868BCC}"/>
              </a:ext>
            </a:extLst>
          </p:cNvPr>
          <p:cNvSpPr txBox="1"/>
          <p:nvPr/>
        </p:nvSpPr>
        <p:spPr>
          <a:xfrm>
            <a:off x="3502324" y="3572698"/>
            <a:ext cx="5753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A Joint Presentation, prepared for the: </a:t>
            </a:r>
            <a:endParaRPr lang="en-CA" i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44173E-ADA8-D478-8712-0873F1542FBA}"/>
              </a:ext>
            </a:extLst>
          </p:cNvPr>
          <p:cNvSpPr txBox="1"/>
          <p:nvPr/>
        </p:nvSpPr>
        <p:spPr>
          <a:xfrm>
            <a:off x="3467818" y="5030662"/>
            <a:ext cx="6668219" cy="121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</a:rPr>
              <a:t>Jim Fyfe – </a:t>
            </a:r>
            <a:r>
              <a:rPr lang="en-US" b="1" dirty="0">
                <a:solidFill>
                  <a:srgbClr val="002060"/>
                </a:solidFill>
              </a:rPr>
              <a:t>Fyfe Well &amp; Water Services </a:t>
            </a:r>
            <a:r>
              <a:rPr lang="en-US" dirty="0">
                <a:solidFill>
                  <a:srgbClr val="002060"/>
                </a:solidFill>
              </a:rPr>
              <a:t>(Qualicum Beach, BC</a:t>
            </a:r>
            <a:r>
              <a:rPr lang="en-US" b="1" dirty="0">
                <a:solidFill>
                  <a:srgbClr val="00206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</a:rPr>
              <a:t>Ineke Kalwij – </a:t>
            </a:r>
            <a:r>
              <a:rPr lang="en-US" b="1" dirty="0">
                <a:solidFill>
                  <a:srgbClr val="002060"/>
                </a:solidFill>
              </a:rPr>
              <a:t>Oceanside Hydrogeology Ltd. </a:t>
            </a:r>
            <a:r>
              <a:rPr lang="en-US" dirty="0">
                <a:solidFill>
                  <a:srgbClr val="002060"/>
                </a:solidFill>
              </a:rPr>
              <a:t>(Parksville, BC) </a:t>
            </a:r>
          </a:p>
          <a:p>
            <a:pPr>
              <a:lnSpc>
                <a:spcPct val="150000"/>
              </a:lnSpc>
            </a:pPr>
            <a:r>
              <a:rPr lang="en-US" sz="1400" i="1">
                <a:solidFill>
                  <a:srgbClr val="002060"/>
                </a:solidFill>
              </a:rPr>
              <a:t>affiliated </a:t>
            </a:r>
            <a:r>
              <a:rPr lang="en-US" sz="1400" i="1" dirty="0">
                <a:solidFill>
                  <a:srgbClr val="002060"/>
                </a:solidFill>
              </a:rPr>
              <a:t>with Kalwij Water Dynamics Inc. (Vancouver, BC)</a:t>
            </a:r>
            <a:endParaRPr lang="en-CA" sz="1400" i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Fyfe Well &amp; Water Services">
            <a:extLst>
              <a:ext uri="{FF2B5EF4-FFF2-40B4-BE49-F238E27FC236}">
                <a16:creationId xmlns:a16="http://schemas.microsoft.com/office/drawing/2014/main" id="{174DBC30-E18F-3E0C-E21D-E15A712E1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33" y="5667555"/>
            <a:ext cx="1920874" cy="96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89717FE6-E92E-E5DB-491A-CC25A6A49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644" y="5926725"/>
            <a:ext cx="2720460" cy="80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73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BC8B2A-F08D-2C93-B0E2-F64A5AC66EC3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1 – Groundwater Source Development – Initial Planning / Screening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11579F-CD29-6945-A187-D61DEE8049F2}"/>
              </a:ext>
            </a:extLst>
          </p:cNvPr>
          <p:cNvSpPr/>
          <p:nvPr/>
        </p:nvSpPr>
        <p:spPr>
          <a:xfrm>
            <a:off x="347870" y="467139"/>
            <a:ext cx="1172817" cy="434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FD8AB8-459F-7AC3-0EF4-69EEB5C07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120" y="267842"/>
            <a:ext cx="6776001" cy="632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F7B922-44AB-966D-8F29-3DD3F39922B4}"/>
              </a:ext>
            </a:extLst>
          </p:cNvPr>
          <p:cNvSpPr txBox="1"/>
          <p:nvPr/>
        </p:nvSpPr>
        <p:spPr>
          <a:xfrm>
            <a:off x="5282120" y="6343937"/>
            <a:ext cx="49746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>
                <a:solidFill>
                  <a:schemeClr val="accent1"/>
                </a:solidFill>
              </a:rPr>
              <a:t>https://www.hydrology.nl/iahpublications/201-groundwater-cartoons.html</a:t>
            </a:r>
          </a:p>
        </p:txBody>
      </p:sp>
    </p:spTree>
    <p:extLst>
      <p:ext uri="{BB962C8B-B14F-4D97-AF65-F5344CB8AC3E}">
        <p14:creationId xmlns:p14="http://schemas.microsoft.com/office/powerpoint/2010/main" val="4234567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E01734-065F-E9BA-9D55-66DF7240F92F}"/>
              </a:ext>
            </a:extLst>
          </p:cNvPr>
          <p:cNvSpPr txBox="1"/>
          <p:nvPr/>
        </p:nvSpPr>
        <p:spPr>
          <a:xfrm>
            <a:off x="524851" y="102565"/>
            <a:ext cx="11580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 – Groundwater Source Development – Initial Planning / Screening</a:t>
            </a:r>
            <a:endParaRPr lang="en-CA" sz="32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3EF36-3ACC-E126-1B85-044F87EDC852}"/>
              </a:ext>
            </a:extLst>
          </p:cNvPr>
          <p:cNvSpPr txBox="1"/>
          <p:nvPr/>
        </p:nvSpPr>
        <p:spPr>
          <a:xfrm>
            <a:off x="5143500" y="1748628"/>
            <a:ext cx="6514515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Is it feasible to augment existing system with groundwater?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sz="2400" dirty="0"/>
              <a:t>In long-term water demand known?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sz="2400" dirty="0"/>
              <a:t>Does the water system have infrastructure to enable integration of new groundwater source(s)?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sz="2400" dirty="0"/>
              <a:t>Does new groundwater source (GW) integrate well with existing source?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CA" sz="2400" dirty="0"/>
              <a:t>Is there a backup supply? 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CA" sz="2400" dirty="0"/>
              <a:t>Is the water system / community under urgent pressure to increase water supply?</a:t>
            </a:r>
          </a:p>
          <a:p>
            <a:endParaRPr lang="en-CA" sz="2400" dirty="0"/>
          </a:p>
        </p:txBody>
      </p:sp>
      <p:pic>
        <p:nvPicPr>
          <p:cNvPr id="9" name="Picture 8" descr="A picture containing outdoor&#10;&#10;Description automatically generated">
            <a:extLst>
              <a:ext uri="{FF2B5EF4-FFF2-40B4-BE49-F238E27FC236}">
                <a16:creationId xmlns:a16="http://schemas.microsoft.com/office/drawing/2014/main" id="{79A6D023-0B7B-0B42-8F22-70E0572A2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7" y="2166360"/>
            <a:ext cx="4826000" cy="33927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EAF30F-2D4C-BF4D-0827-4145312B8020}"/>
              </a:ext>
            </a:extLst>
          </p:cNvPr>
          <p:cNvSpPr txBox="1"/>
          <p:nvPr/>
        </p:nvSpPr>
        <p:spPr>
          <a:xfrm>
            <a:off x="3151307" y="1039106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Requires addressing the following questions:</a:t>
            </a:r>
            <a:endParaRPr lang="en-CA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347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E01734-065F-E9BA-9D55-66DF7240F92F}"/>
              </a:ext>
            </a:extLst>
          </p:cNvPr>
          <p:cNvSpPr txBox="1"/>
          <p:nvPr/>
        </p:nvSpPr>
        <p:spPr>
          <a:xfrm>
            <a:off x="524851" y="102565"/>
            <a:ext cx="11580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 – Groundwater Source Development – Initial Planning / Screening</a:t>
            </a:r>
            <a:endParaRPr lang="en-CA" sz="32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3EF36-3ACC-E126-1B85-044F87EDC852}"/>
              </a:ext>
            </a:extLst>
          </p:cNvPr>
          <p:cNvSpPr txBox="1"/>
          <p:nvPr/>
        </p:nvSpPr>
        <p:spPr>
          <a:xfrm>
            <a:off x="5143500" y="1748628"/>
            <a:ext cx="6514515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7"/>
            </a:pPr>
            <a:r>
              <a:rPr lang="en-US" sz="2400" dirty="0"/>
              <a:t>Does Board / Strata have mandate from users to develop a new GW source?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7"/>
            </a:pPr>
            <a:r>
              <a:rPr lang="en-US" sz="2400" dirty="0"/>
              <a:t>Does Board / Strata understand key steps in the GW source development process?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/>
              <a:t>Planning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/>
              <a:t>Budget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/>
              <a:t>Exploratory drilling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/>
              <a:t>Design well construction program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/>
              <a:t>Technical reporting requirements (hydrogeology, other [ environmental flow need) – in support of GW license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/>
              <a:t>All other work / steps necessary to tie-in / commission the wells</a:t>
            </a:r>
          </a:p>
          <a:p>
            <a:endParaRPr lang="en-CA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EAF30F-2D4C-BF4D-0827-4145312B8020}"/>
              </a:ext>
            </a:extLst>
          </p:cNvPr>
          <p:cNvSpPr txBox="1"/>
          <p:nvPr/>
        </p:nvSpPr>
        <p:spPr>
          <a:xfrm>
            <a:off x="3151307" y="1039106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Requires addressing the following questions:</a:t>
            </a:r>
            <a:endParaRPr lang="en-CA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 descr="A picture containing person, outdoor, wooden, tool&#10;&#10;Description automatically generated">
            <a:extLst>
              <a:ext uri="{FF2B5EF4-FFF2-40B4-BE49-F238E27FC236}">
                <a16:creationId xmlns:a16="http://schemas.microsoft.com/office/drawing/2014/main" id="{2B1ECE1F-017B-5C18-3189-10A391521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39" y="1748628"/>
            <a:ext cx="3414560" cy="455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7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arge skydiving group mid-air">
            <a:extLst>
              <a:ext uri="{FF2B5EF4-FFF2-40B4-BE49-F238E27FC236}">
                <a16:creationId xmlns:a16="http://schemas.microsoft.com/office/drawing/2014/main" id="{A40E3D15-FF0D-CC63-4A57-542C197B5E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t="9091" r="2271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E01734-065F-E9BA-9D55-66DF7240F92F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dirty="0">
                <a:latin typeface="+mj-lt"/>
                <a:ea typeface="+mj-ea"/>
                <a:cs typeface="+mj-cs"/>
              </a:rPr>
              <a:t>2 – Groundwater Source Development – requires a team approach … from start to finish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6A1F90-7059-86AF-F861-0D0BD0907E3F}"/>
              </a:ext>
            </a:extLst>
          </p:cNvPr>
          <p:cNvSpPr/>
          <p:nvPr/>
        </p:nvSpPr>
        <p:spPr>
          <a:xfrm>
            <a:off x="377687" y="367748"/>
            <a:ext cx="1292087" cy="534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0129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48931171"/>
              </p:ext>
            </p:extLst>
          </p:nvPr>
        </p:nvGraphicFramePr>
        <p:xfrm>
          <a:off x="2539143" y="619684"/>
          <a:ext cx="864096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1B96A0F-5424-63B1-C12E-E6C0DDBBFD4F}"/>
              </a:ext>
            </a:extLst>
          </p:cNvPr>
          <p:cNvSpPr txBox="1"/>
          <p:nvPr/>
        </p:nvSpPr>
        <p:spPr>
          <a:xfrm>
            <a:off x="2435124" y="42"/>
            <a:ext cx="7051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j-lt"/>
              </a:rPr>
              <a:t>A Well Project is a Collaborative (Team) Effort!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usiness man pulling a block from Jenga tower">
            <a:extLst>
              <a:ext uri="{FF2B5EF4-FFF2-40B4-BE49-F238E27FC236}">
                <a16:creationId xmlns:a16="http://schemas.microsoft.com/office/drawing/2014/main" id="{B2B7A00E-3A80-570F-A1A9-A7E5256E50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091" r="1640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AEB6E4-7219-6386-7BC9-FFC6EDB1A0EE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dirty="0">
                <a:latin typeface="+mj-lt"/>
                <a:ea typeface="+mj-ea"/>
                <a:cs typeface="+mj-cs"/>
              </a:rPr>
              <a:t>3 – Identify Factors that Could Impede Groundwater Development Process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5279AD-E942-1D57-25E9-69A72F83A666}"/>
              </a:ext>
            </a:extLst>
          </p:cNvPr>
          <p:cNvSpPr/>
          <p:nvPr/>
        </p:nvSpPr>
        <p:spPr>
          <a:xfrm>
            <a:off x="367748" y="427383"/>
            <a:ext cx="1033669" cy="4745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1097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E01734-065F-E9BA-9D55-66DF7240F92F}"/>
              </a:ext>
            </a:extLst>
          </p:cNvPr>
          <p:cNvSpPr txBox="1"/>
          <p:nvPr/>
        </p:nvSpPr>
        <p:spPr>
          <a:xfrm>
            <a:off x="2012830" y="276209"/>
            <a:ext cx="10179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3 – Identify Factors that Could Impede Groundwater Development Process</a:t>
            </a:r>
            <a:endParaRPr lang="en-CA" sz="4000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D89CD2-1AFC-13B3-FD21-8A0F29EB44A9}"/>
              </a:ext>
            </a:extLst>
          </p:cNvPr>
          <p:cNvSpPr txBox="1"/>
          <p:nvPr/>
        </p:nvSpPr>
        <p:spPr>
          <a:xfrm>
            <a:off x="1631372" y="2004893"/>
            <a:ext cx="91305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Budget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needs sufficient contingencies to cover the unexpected.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Land ownership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owning land, needing to purchase land, or obtaining an easement.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Need for archaeological assessment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(Heritage Conservation Act), related permit approvals (First Nations) – may delay the project (start of drilling), depending on the outcome may require further steps.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planned number of wells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may not be sufficient to meet water demand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more wells are needed.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Water quality of such poor quality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that is would not be considered a viable source (i.e.: brackish water).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316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E01734-065F-E9BA-9D55-66DF7240F92F}"/>
              </a:ext>
            </a:extLst>
          </p:cNvPr>
          <p:cNvSpPr txBox="1"/>
          <p:nvPr/>
        </p:nvSpPr>
        <p:spPr>
          <a:xfrm>
            <a:off x="2012830" y="276209"/>
            <a:ext cx="10179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3 – Identify Factors that Could Impede Groundwater Development Process</a:t>
            </a:r>
            <a:endParaRPr lang="en-CA" sz="4000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D89CD2-1AFC-13B3-FD21-8A0F29EB44A9}"/>
              </a:ext>
            </a:extLst>
          </p:cNvPr>
          <p:cNvSpPr txBox="1"/>
          <p:nvPr/>
        </p:nvSpPr>
        <p:spPr>
          <a:xfrm>
            <a:off x="1631372" y="1890593"/>
            <a:ext cx="91324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Groundwater Licensing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can be complex / overwhelming, depending on many factors (requested volume, stream aquifer interaction); it takes typically a long time before an officer is allocated to the file.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Technical Assessment requirements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ultimate requirements by the Statutory Decision Maker.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Environmental Flow Need Requirements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added cost – time consuming.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Location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sensitive streams, fully recorded streams, hydraulic connection stream-aquifer, critical aquifers.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Sensitive streams – Schedule B in the Water Sustainability Regulation – on Vancouver Island: French Creek and Englishman River.</a:t>
            </a:r>
          </a:p>
        </p:txBody>
      </p:sp>
    </p:spTree>
    <p:extLst>
      <p:ext uri="{BB962C8B-B14F-4D97-AF65-F5344CB8AC3E}">
        <p14:creationId xmlns:p14="http://schemas.microsoft.com/office/powerpoint/2010/main" val="4021678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3D2C8FE-A651-9744-0FB7-D5146C3DE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868" y="2277308"/>
            <a:ext cx="54951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C36A16-3E97-EFE5-7818-69B32C027A35}"/>
              </a:ext>
            </a:extLst>
          </p:cNvPr>
          <p:cNvSpPr txBox="1"/>
          <p:nvPr/>
        </p:nvSpPr>
        <p:spPr>
          <a:xfrm>
            <a:off x="716848" y="1485467"/>
            <a:ext cx="6549713" cy="474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Take Aways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Natural Impediments: groundwater / hydrogeology is not visible, heterogeneous, and high uncertainty associated with groundwater supply development (no guarantees until a well has been drilled and tested!) </a:t>
            </a:r>
          </a:p>
          <a:p>
            <a:pPr>
              <a:lnSpc>
                <a:spcPct val="150000"/>
              </a:lnSpc>
            </a:pPr>
            <a:endParaRPr lang="en-CA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BB5704-BD04-2CE9-FFC3-F8ACDE4F7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67" y="0"/>
            <a:ext cx="1717816" cy="17144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661E5C-9B55-1293-8C1C-4702823664EE}"/>
              </a:ext>
            </a:extLst>
          </p:cNvPr>
          <p:cNvSpPr txBox="1"/>
          <p:nvPr/>
        </p:nvSpPr>
        <p:spPr>
          <a:xfrm>
            <a:off x="7447350" y="5248382"/>
            <a:ext cx="49746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>
                <a:solidFill>
                  <a:schemeClr val="accent1"/>
                </a:solidFill>
              </a:rPr>
              <a:t>https://www.hydrology.nl/iahpublications/201-groundwater-cartoons.html</a:t>
            </a:r>
          </a:p>
        </p:txBody>
      </p:sp>
    </p:spTree>
    <p:extLst>
      <p:ext uri="{BB962C8B-B14F-4D97-AF65-F5344CB8AC3E}">
        <p14:creationId xmlns:p14="http://schemas.microsoft.com/office/powerpoint/2010/main" val="3596209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C36A16-3E97-EFE5-7818-69B32C027A35}"/>
              </a:ext>
            </a:extLst>
          </p:cNvPr>
          <p:cNvSpPr txBox="1"/>
          <p:nvPr/>
        </p:nvSpPr>
        <p:spPr>
          <a:xfrm>
            <a:off x="2030083" y="857217"/>
            <a:ext cx="9010356" cy="4897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Take Aways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Specialized type of water project that requires involvement by the groundwater consultant and practitioners from start to finish. 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Planning phase is crucial.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Typically, smaller water systems do not have budget compared to large municipalities – therefore an approach that emphasizes planning and holistic (team) approach will likely be more successful.</a:t>
            </a:r>
            <a:endParaRPr lang="en-CA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BB5704-BD04-2CE9-FFC3-F8ACDE4F7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619" y="418011"/>
            <a:ext cx="1717816" cy="171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31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12E8BA0-D3E9-8556-818B-A4D07A08F3D3}"/>
              </a:ext>
            </a:extLst>
          </p:cNvPr>
          <p:cNvSpPr txBox="1"/>
          <p:nvPr/>
        </p:nvSpPr>
        <p:spPr>
          <a:xfrm>
            <a:off x="5528979" y="2166906"/>
            <a:ext cx="6472521" cy="1973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Part 1 – The Context – Groundwater as Supply Source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Part 2 –  Key Considerations for Successful Groundwater Source Development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CE9387-0982-43D9-A24E-1F2C5C377BBC}"/>
              </a:ext>
            </a:extLst>
          </p:cNvPr>
          <p:cNvSpPr txBox="1"/>
          <p:nvPr/>
        </p:nvSpPr>
        <p:spPr>
          <a:xfrm>
            <a:off x="1733910" y="129214"/>
            <a:ext cx="9135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cap="all" dirty="0">
                <a:solidFill>
                  <a:srgbClr val="0070C0"/>
                </a:solidFill>
              </a:rPr>
              <a:t>PRACTICAL CONSIDERATIONS FOR DEVELOPMENT of Groundwater SOURCES FOR SMALL &amp; MEDIUM WATER SYSTEMS</a:t>
            </a:r>
            <a:endParaRPr lang="en-CA" sz="2400" cap="all" dirty="0">
              <a:solidFill>
                <a:srgbClr val="0070C0"/>
              </a:solidFill>
            </a:endParaRPr>
          </a:p>
        </p:txBody>
      </p:sp>
      <p:pic>
        <p:nvPicPr>
          <p:cNvPr id="5" name="MOV_20201026_1801364 (1)">
            <a:hlinkClick r:id="" action="ppaction://media"/>
            <a:extLst>
              <a:ext uri="{FF2B5EF4-FFF2-40B4-BE49-F238E27FC236}">
                <a16:creationId xmlns:a16="http://schemas.microsoft.com/office/drawing/2014/main" id="{BF1B61C3-3544-FE3A-420D-6F0BF3DE5A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1744" y="1013211"/>
            <a:ext cx="3215011" cy="571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0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water, wave&#10;&#10;Description automatically generated">
            <a:extLst>
              <a:ext uri="{FF2B5EF4-FFF2-40B4-BE49-F238E27FC236}">
                <a16:creationId xmlns:a16="http://schemas.microsoft.com/office/drawing/2014/main" id="{C37D861A-F187-3A42-5527-67AAF7EC0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3491"/>
            <a:ext cx="12192000" cy="3822700"/>
          </a:xfrm>
          <a:prstGeom prst="rect">
            <a:avLst/>
          </a:prstGeom>
        </p:spPr>
      </p:pic>
      <p:pic>
        <p:nvPicPr>
          <p:cNvPr id="3" name="Picture 4" descr="Fyfe Well &amp; Water Services">
            <a:extLst>
              <a:ext uri="{FF2B5EF4-FFF2-40B4-BE49-F238E27FC236}">
                <a16:creationId xmlns:a16="http://schemas.microsoft.com/office/drawing/2014/main" id="{367AF8DC-4120-8184-10C3-ABC4A3FD7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35" y="2212836"/>
            <a:ext cx="1920874" cy="96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DA7EF7-6981-BBB3-C8A2-19088E393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107" y="2378457"/>
            <a:ext cx="2720460" cy="805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8B7454-C8DE-25C0-2594-93B7F99C8F3B}"/>
              </a:ext>
            </a:extLst>
          </p:cNvPr>
          <p:cNvSpPr txBox="1"/>
          <p:nvPr/>
        </p:nvSpPr>
        <p:spPr>
          <a:xfrm>
            <a:off x="803745" y="514451"/>
            <a:ext cx="2246854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Jim Fyfe, </a:t>
            </a:r>
            <a:r>
              <a:rPr lang="en-US" dirty="0" err="1"/>
              <a:t>BA.Sc</a:t>
            </a:r>
            <a:r>
              <a:rPr lang="en-US" dirty="0"/>
              <a:t>.(Eng.)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hlinkClick r:id="rId5"/>
              </a:rPr>
              <a:t>jim@fwws.ca</a:t>
            </a:r>
            <a:endParaRPr lang="en-US" dirty="0"/>
          </a:p>
          <a:p>
            <a:pPr algn="ctr">
              <a:lnSpc>
                <a:spcPct val="150000"/>
              </a:lnSpc>
            </a:pPr>
            <a:r>
              <a:rPr lang="en-US" dirty="0"/>
              <a:t>(250) 248-0380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D55798-4721-1D34-5A5A-5D23B6E528E4}"/>
              </a:ext>
            </a:extLst>
          </p:cNvPr>
          <p:cNvSpPr txBox="1"/>
          <p:nvPr/>
        </p:nvSpPr>
        <p:spPr>
          <a:xfrm>
            <a:off x="8480885" y="450077"/>
            <a:ext cx="3642790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Ineke Kalwij, Ph.D., P.Eng.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hlinkClick r:id="rId6"/>
              </a:rPr>
              <a:t>ineke@oceanside-hydrogeology.ca</a:t>
            </a:r>
            <a:r>
              <a:rPr lang="en-US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(604) 615-4932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hlinkClick r:id="rId7"/>
              </a:rPr>
              <a:t>https://oceanside-hydrogeology.ca/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9D7506-A81B-A668-6553-9704F953A585}"/>
              </a:ext>
            </a:extLst>
          </p:cNvPr>
          <p:cNvSpPr txBox="1"/>
          <p:nvPr/>
        </p:nvSpPr>
        <p:spPr>
          <a:xfrm>
            <a:off x="4123040" y="656009"/>
            <a:ext cx="3945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Thank you for your attention!</a:t>
            </a:r>
          </a:p>
          <a:p>
            <a:pPr algn="ctr"/>
            <a:endParaRPr lang="en-US" sz="2400" b="1" dirty="0">
              <a:solidFill>
                <a:srgbClr val="0070C0"/>
              </a:solidFill>
            </a:endParaRP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Questions?</a:t>
            </a:r>
            <a:endParaRPr lang="en-CA" sz="2400" b="1" dirty="0">
              <a:solidFill>
                <a:srgbClr val="0070C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0A034E-943D-2C47-1110-F611AA3AF952}"/>
              </a:ext>
            </a:extLst>
          </p:cNvPr>
          <p:cNvCxnSpPr/>
          <p:nvPr/>
        </p:nvCxnSpPr>
        <p:spPr>
          <a:xfrm>
            <a:off x="8242046" y="0"/>
            <a:ext cx="0" cy="3364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9A0A19-9909-769F-2D2C-E7BACDC64330}"/>
              </a:ext>
            </a:extLst>
          </p:cNvPr>
          <p:cNvCxnSpPr/>
          <p:nvPr/>
        </p:nvCxnSpPr>
        <p:spPr>
          <a:xfrm>
            <a:off x="3934589" y="-159772"/>
            <a:ext cx="0" cy="3364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084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5CB69F-6C5D-2680-0951-BE766DF08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80" y="1700113"/>
            <a:ext cx="6763333" cy="3074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738A1D-2CF1-D700-9441-2AB9D9CFD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658" y="1098507"/>
            <a:ext cx="6125430" cy="48107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09AFEE-C6E7-FB72-E0E6-6A70291BDA72}"/>
              </a:ext>
            </a:extLst>
          </p:cNvPr>
          <p:cNvSpPr txBox="1"/>
          <p:nvPr/>
        </p:nvSpPr>
        <p:spPr>
          <a:xfrm>
            <a:off x="1304644" y="147681"/>
            <a:ext cx="9844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Droughts – Impacting People &amp; Ecosystems</a:t>
            </a:r>
            <a:endParaRPr lang="en-CA" sz="40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A2B7F-4D9D-70A8-63C8-B81ED8320005}"/>
              </a:ext>
            </a:extLst>
          </p:cNvPr>
          <p:cNvSpPr txBox="1"/>
          <p:nvPr/>
        </p:nvSpPr>
        <p:spPr>
          <a:xfrm>
            <a:off x="2301830" y="2185993"/>
            <a:ext cx="2829465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Fort Nelson Basin</a:t>
            </a:r>
            <a:endParaRPr lang="en-CA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43197D-B3C2-AD7F-31CE-E83887B78DB6}"/>
              </a:ext>
            </a:extLst>
          </p:cNvPr>
          <p:cNvSpPr txBox="1"/>
          <p:nvPr/>
        </p:nvSpPr>
        <p:spPr>
          <a:xfrm>
            <a:off x="2140085" y="3167390"/>
            <a:ext cx="3411748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Sunshine Coast Basin</a:t>
            </a:r>
            <a:endParaRPr lang="en-CA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99EAFE-E9C5-AB63-D376-C445E272A3CF}"/>
              </a:ext>
            </a:extLst>
          </p:cNvPr>
          <p:cNvSpPr txBox="1"/>
          <p:nvPr/>
        </p:nvSpPr>
        <p:spPr>
          <a:xfrm>
            <a:off x="1797185" y="4297865"/>
            <a:ext cx="4097548" cy="95410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East &amp; West Vancouver Island  Basins</a:t>
            </a:r>
            <a:endParaRPr lang="en-CA" sz="2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C06E62-377B-590F-EAE4-0A0C259A716D}"/>
              </a:ext>
            </a:extLst>
          </p:cNvPr>
          <p:cNvSpPr txBox="1"/>
          <p:nvPr/>
        </p:nvSpPr>
        <p:spPr>
          <a:xfrm>
            <a:off x="6226657" y="5636380"/>
            <a:ext cx="6346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>
                <a:hlinkClick r:id="rId4"/>
              </a:rPr>
              <a:t>https://governmentofbc.maps.arcgis.com/apps/MapSeries/index.html?appid=838d533d8062411c820eef50b08f7ebc</a:t>
            </a:r>
            <a:r>
              <a:rPr lang="en-CA" sz="10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945A10-64E0-F4B0-75DD-96836E4A9308}"/>
              </a:ext>
            </a:extLst>
          </p:cNvPr>
          <p:cNvSpPr txBox="1"/>
          <p:nvPr/>
        </p:nvSpPr>
        <p:spPr>
          <a:xfrm>
            <a:off x="10481093" y="1114643"/>
            <a:ext cx="1710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Drought levels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29C2F5-8C53-28BA-6950-5E4896939AAD}"/>
              </a:ext>
            </a:extLst>
          </p:cNvPr>
          <p:cNvSpPr txBox="1"/>
          <p:nvPr/>
        </p:nvSpPr>
        <p:spPr>
          <a:xfrm>
            <a:off x="180380" y="5306965"/>
            <a:ext cx="250327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/>
              <a:t>https://news.gov.bc.ca/releases/2022FOR0069-001459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32A07E-5971-FDBD-23D9-AB49E674A9FD}"/>
              </a:ext>
            </a:extLst>
          </p:cNvPr>
          <p:cNvSpPr txBox="1"/>
          <p:nvPr/>
        </p:nvSpPr>
        <p:spPr>
          <a:xfrm>
            <a:off x="552145" y="6179740"/>
            <a:ext cx="11349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2022 Drought – No significant rainfall starting July - until in October</a:t>
            </a:r>
            <a:endParaRPr lang="en-C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53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F224CC-B7B4-7CB2-66DA-AEF8341800B8}"/>
              </a:ext>
            </a:extLst>
          </p:cNvPr>
          <p:cNvSpPr txBox="1"/>
          <p:nvPr/>
        </p:nvSpPr>
        <p:spPr>
          <a:xfrm>
            <a:off x="1249545" y="252542"/>
            <a:ext cx="9844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Droughts – Impacting People &amp; Ecosystems</a:t>
            </a:r>
            <a:endParaRPr lang="en-CA" sz="4000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A86B5D-0C0D-8404-1D9C-31F429B1C500}"/>
              </a:ext>
            </a:extLst>
          </p:cNvPr>
          <p:cNvSpPr txBox="1"/>
          <p:nvPr/>
        </p:nvSpPr>
        <p:spPr>
          <a:xfrm>
            <a:off x="914400" y="1444773"/>
            <a:ext cx="10179170" cy="4524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/>
              <a:t>Surface sources are running dry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/>
              <a:t>Environmental consequences (salmon habitat)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/>
              <a:t>Societal &amp; economic consequences (water supply)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200" dirty="0"/>
              <a:t>Declining Groundwater Levels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/>
              <a:t>Impacting streams (base flow)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/>
              <a:t>Societal &amp; economic consequences (water supply)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0466DF-E358-3A1D-4A1B-43FA5043C610}"/>
              </a:ext>
            </a:extLst>
          </p:cNvPr>
          <p:cNvSpPr/>
          <p:nvPr/>
        </p:nvSpPr>
        <p:spPr>
          <a:xfrm>
            <a:off x="8435208" y="2854961"/>
            <a:ext cx="31496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BF0534CE-BE6D-B1D6-6503-DBED8A2DF468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7103585" y="3007361"/>
            <a:ext cx="1646583" cy="1952264"/>
          </a:xfrm>
          <a:prstGeom prst="bentConnector2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965BDAB-DEC6-3167-0A35-A10A3ADDC8BA}"/>
              </a:ext>
            </a:extLst>
          </p:cNvPr>
          <p:cNvSpPr/>
          <p:nvPr/>
        </p:nvSpPr>
        <p:spPr>
          <a:xfrm>
            <a:off x="6788625" y="4709489"/>
            <a:ext cx="314960" cy="500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49604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E6AB50-E440-C713-ECFE-73D68AC3B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70" y="3429000"/>
            <a:ext cx="10974688" cy="32152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54B4E2-EA60-D33C-B9E0-90C19FE03707}"/>
              </a:ext>
            </a:extLst>
          </p:cNvPr>
          <p:cNvSpPr txBox="1"/>
          <p:nvPr/>
        </p:nvSpPr>
        <p:spPr>
          <a:xfrm>
            <a:off x="723670" y="475610"/>
            <a:ext cx="10844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Many Communities Observe an Increase in Population</a:t>
            </a:r>
          </a:p>
          <a:p>
            <a:pPr algn="ctr"/>
            <a:endParaRPr lang="en-US" sz="3600" dirty="0">
              <a:solidFill>
                <a:srgbClr val="002060"/>
              </a:solidFill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…expanding surface water source is often not an option – groundwater is the next option!</a:t>
            </a:r>
            <a:endParaRPr lang="en-CA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789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213878-4666-9C52-5CD2-54F290B8D43E}"/>
              </a:ext>
            </a:extLst>
          </p:cNvPr>
          <p:cNvSpPr txBox="1"/>
          <p:nvPr/>
        </p:nvSpPr>
        <p:spPr>
          <a:xfrm>
            <a:off x="5758070" y="1488668"/>
            <a:ext cx="59467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Groundwater storage is much less affected by reduced inflow during a prolonged drought.</a:t>
            </a:r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Improves drought &amp; climate change resiliency … water storage in aquifers.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Generally good water quality in terms of microbiology (total coliforms, E. coli) and turbidity.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70B93C-6E75-7552-269A-79DAC57E4734}"/>
              </a:ext>
            </a:extLst>
          </p:cNvPr>
          <p:cNvSpPr txBox="1"/>
          <p:nvPr/>
        </p:nvSpPr>
        <p:spPr>
          <a:xfrm>
            <a:off x="1699590" y="394298"/>
            <a:ext cx="9518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Groundwater as a Source of Water Supply…</a:t>
            </a:r>
            <a:endParaRPr lang="en-CA" sz="4000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outdoor, transport&#10;&#10;Description automatically generated">
            <a:extLst>
              <a:ext uri="{FF2B5EF4-FFF2-40B4-BE49-F238E27FC236}">
                <a16:creationId xmlns:a16="http://schemas.microsoft.com/office/drawing/2014/main" id="{91E2E5F9-5AB6-7FDA-5017-70FC03EAF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71" y="1488668"/>
            <a:ext cx="4569360" cy="456936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6947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13A509-596F-9132-F25F-874A3B1FD5B2}"/>
              </a:ext>
            </a:extLst>
          </p:cNvPr>
          <p:cNvSpPr txBox="1"/>
          <p:nvPr/>
        </p:nvSpPr>
        <p:spPr>
          <a:xfrm>
            <a:off x="975225" y="460996"/>
            <a:ext cx="9844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Groundwater</a:t>
            </a:r>
            <a:endParaRPr lang="en-CA" sz="4000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EACBA7-EE73-96B1-4061-7F756C7C07D0}"/>
              </a:ext>
            </a:extLst>
          </p:cNvPr>
          <p:cNvSpPr txBox="1"/>
          <p:nvPr/>
        </p:nvSpPr>
        <p:spPr>
          <a:xfrm>
            <a:off x="-89780" y="1268609"/>
            <a:ext cx="7761090" cy="268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“Groundwater offers opportunities for water utilities to develop and operate water-supply sources that are more resilient to climate-change and more reliable in extended drought than surface water sources”</a:t>
            </a:r>
          </a:p>
          <a:p>
            <a:pPr algn="ctr">
              <a:lnSpc>
                <a:spcPct val="150000"/>
              </a:lnSpc>
            </a:pPr>
            <a:r>
              <a:rPr lang="en-US" i="1" dirty="0"/>
              <a:t>International Association of Hydrogeologists -</a:t>
            </a:r>
            <a:endParaRPr lang="en-CA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E58050-A2EB-AEE0-4F7F-9FCFA6F0D699}"/>
              </a:ext>
            </a:extLst>
          </p:cNvPr>
          <p:cNvSpPr txBox="1"/>
          <p:nvPr/>
        </p:nvSpPr>
        <p:spPr>
          <a:xfrm>
            <a:off x="203200" y="639700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dirty="0">
                <a:hlinkClick r:id="rId2"/>
              </a:rPr>
              <a:t>https://iah.org/wp-content/uploads/2021/08/IAH-Water-Utilities_Groundwater-July2021.pdf</a:t>
            </a:r>
            <a:r>
              <a:rPr lang="en-CA" sz="1400" dirty="0"/>
              <a:t> </a:t>
            </a:r>
          </a:p>
        </p:txBody>
      </p:sp>
      <p:pic>
        <p:nvPicPr>
          <p:cNvPr id="2050" name="Picture 2" descr="07_gw_buffer_small">
            <a:extLst>
              <a:ext uri="{FF2B5EF4-FFF2-40B4-BE49-F238E27FC236}">
                <a16:creationId xmlns:a16="http://schemas.microsoft.com/office/drawing/2014/main" id="{9FD23D1E-4C90-EBF8-CBED-90EA5E2A0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549" y="1742605"/>
            <a:ext cx="4629991" cy="329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56DA50-6BC4-3C4B-FBCD-95A13309FA74}"/>
              </a:ext>
            </a:extLst>
          </p:cNvPr>
          <p:cNvSpPr txBox="1"/>
          <p:nvPr/>
        </p:nvSpPr>
        <p:spPr>
          <a:xfrm>
            <a:off x="8503920" y="5181600"/>
            <a:ext cx="3117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https://www.hydrology.nl/iahpublications/201-groundwater-cartoons.html</a:t>
            </a:r>
            <a:r>
              <a:rPr lang="en-US" sz="1000" dirty="0">
                <a:solidFill>
                  <a:schemeClr val="accent1"/>
                </a:solidFill>
              </a:rPr>
              <a:t> </a:t>
            </a:r>
            <a:endParaRPr lang="en-CA" sz="1000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1D4849-46B9-6F87-AA27-1933F1AB5F21}"/>
              </a:ext>
            </a:extLst>
          </p:cNvPr>
          <p:cNvSpPr txBox="1"/>
          <p:nvPr/>
        </p:nvSpPr>
        <p:spPr>
          <a:xfrm>
            <a:off x="2029730" y="4057704"/>
            <a:ext cx="3522069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BUT must be properly managed!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7EC795-0634-0DB8-52A9-2DCA1496AE33}"/>
              </a:ext>
            </a:extLst>
          </p:cNvPr>
          <p:cNvSpPr txBox="1"/>
          <p:nvPr/>
        </p:nvSpPr>
        <p:spPr>
          <a:xfrm>
            <a:off x="1330778" y="4615225"/>
            <a:ext cx="4965874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ALSO, g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lobal warming could lead to reduced groundwater recharge impacting the reserves of [low-storage] shallow aquifers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CE1437-AB63-588D-6A73-0A4B9CCE327B}"/>
              </a:ext>
            </a:extLst>
          </p:cNvPr>
          <p:cNvSpPr txBox="1"/>
          <p:nvPr/>
        </p:nvSpPr>
        <p:spPr>
          <a:xfrm>
            <a:off x="840236" y="5728581"/>
            <a:ext cx="6314722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IMPORTANT, Groundwater / aquifers  intrinsically complex (invisible, uncertainty, heterogeneity)  -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is a specialized field.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28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4E991E9-8A11-C1D8-D3FF-97DA2C63335D}"/>
              </a:ext>
            </a:extLst>
          </p:cNvPr>
          <p:cNvSpPr/>
          <p:nvPr/>
        </p:nvSpPr>
        <p:spPr>
          <a:xfrm>
            <a:off x="8918181" y="867088"/>
            <a:ext cx="1440000" cy="144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676B609-915A-DB93-0BF4-3EACF5FACF64}"/>
              </a:ext>
            </a:extLst>
          </p:cNvPr>
          <p:cNvSpPr/>
          <p:nvPr/>
        </p:nvSpPr>
        <p:spPr>
          <a:xfrm>
            <a:off x="4296749" y="1262502"/>
            <a:ext cx="1440000" cy="144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A6D01A0-1DDA-DAFE-7391-7B7C1E76852A}"/>
              </a:ext>
            </a:extLst>
          </p:cNvPr>
          <p:cNvSpPr/>
          <p:nvPr/>
        </p:nvSpPr>
        <p:spPr>
          <a:xfrm>
            <a:off x="6431192" y="930892"/>
            <a:ext cx="1440000" cy="1440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DF381F6-4C0A-4621-0CE8-95DF6CC0DEAB}"/>
              </a:ext>
            </a:extLst>
          </p:cNvPr>
          <p:cNvSpPr/>
          <p:nvPr/>
        </p:nvSpPr>
        <p:spPr>
          <a:xfrm>
            <a:off x="3261359" y="721283"/>
            <a:ext cx="1440000" cy="1440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8E4187-4039-2E95-47CB-7329356C0032}"/>
              </a:ext>
            </a:extLst>
          </p:cNvPr>
          <p:cNvSpPr/>
          <p:nvPr/>
        </p:nvSpPr>
        <p:spPr>
          <a:xfrm>
            <a:off x="9995264" y="1382730"/>
            <a:ext cx="1440000" cy="1440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24BFA4-B4AD-49F6-D5A0-718D80EFA401}"/>
              </a:ext>
            </a:extLst>
          </p:cNvPr>
          <p:cNvSpPr/>
          <p:nvPr/>
        </p:nvSpPr>
        <p:spPr>
          <a:xfrm>
            <a:off x="328621" y="4106946"/>
            <a:ext cx="1440000" cy="1440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1D0245-7DE0-478B-6BAF-82A7B5DB4E6C}"/>
              </a:ext>
            </a:extLst>
          </p:cNvPr>
          <p:cNvSpPr/>
          <p:nvPr/>
        </p:nvSpPr>
        <p:spPr>
          <a:xfrm>
            <a:off x="2260593" y="4116269"/>
            <a:ext cx="1440000" cy="1440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31755FA-09E5-C41A-2BE2-6E25EA49D501}"/>
              </a:ext>
            </a:extLst>
          </p:cNvPr>
          <p:cNvSpPr/>
          <p:nvPr/>
        </p:nvSpPr>
        <p:spPr>
          <a:xfrm>
            <a:off x="8776853" y="4231572"/>
            <a:ext cx="1440000" cy="14400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74723B-1AD9-4954-66DA-1ED0F29B673A}"/>
              </a:ext>
            </a:extLst>
          </p:cNvPr>
          <p:cNvSpPr/>
          <p:nvPr/>
        </p:nvSpPr>
        <p:spPr>
          <a:xfrm>
            <a:off x="10625852" y="4116269"/>
            <a:ext cx="1440000" cy="144000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F72B035-CE06-B3FA-0736-225EC6791C83}"/>
              </a:ext>
            </a:extLst>
          </p:cNvPr>
          <p:cNvSpPr/>
          <p:nvPr/>
        </p:nvSpPr>
        <p:spPr>
          <a:xfrm>
            <a:off x="631329" y="782813"/>
            <a:ext cx="1440000" cy="144000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87B92D-F5D8-D79A-42F7-C2004B3B9F94}"/>
              </a:ext>
            </a:extLst>
          </p:cNvPr>
          <p:cNvSpPr txBox="1"/>
          <p:nvPr/>
        </p:nvSpPr>
        <p:spPr>
          <a:xfrm>
            <a:off x="896071" y="85791"/>
            <a:ext cx="9844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Groundwater Source Development – from start to finish</a:t>
            </a:r>
            <a:endParaRPr lang="en-CA" sz="3200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02D626-5B88-B36C-B17A-2FC72CBD3DA6}"/>
              </a:ext>
            </a:extLst>
          </p:cNvPr>
          <p:cNvSpPr txBox="1"/>
          <p:nvPr/>
        </p:nvSpPr>
        <p:spPr>
          <a:xfrm>
            <a:off x="-54863" y="2321722"/>
            <a:ext cx="2904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Preparatory Work (Well siting, Archeological Investigation)</a:t>
            </a:r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65E232-5DB8-4B76-84C2-9164DB5648B5}"/>
              </a:ext>
            </a:extLst>
          </p:cNvPr>
          <p:cNvSpPr txBox="1"/>
          <p:nvPr/>
        </p:nvSpPr>
        <p:spPr>
          <a:xfrm>
            <a:off x="2947145" y="2593197"/>
            <a:ext cx="2140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2060"/>
                </a:solidFill>
              </a:rPr>
              <a:t>Hydrogeological Field Investigation</a:t>
            </a:r>
            <a:endParaRPr lang="en-CA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8A7C57-F83B-C09B-735F-28E057E57202}"/>
              </a:ext>
            </a:extLst>
          </p:cNvPr>
          <p:cNvSpPr txBox="1"/>
          <p:nvPr/>
        </p:nvSpPr>
        <p:spPr>
          <a:xfrm>
            <a:off x="6082936" y="2631218"/>
            <a:ext cx="214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Well design</a:t>
            </a:r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12B7D9-33E1-15D9-1E58-58566E24D075}"/>
              </a:ext>
            </a:extLst>
          </p:cNvPr>
          <p:cNvSpPr txBox="1"/>
          <p:nvPr/>
        </p:nvSpPr>
        <p:spPr>
          <a:xfrm>
            <a:off x="8069802" y="2631217"/>
            <a:ext cx="2353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2060"/>
                </a:solidFill>
              </a:rPr>
              <a:t>Production well drilling &amp; construction</a:t>
            </a:r>
            <a:endParaRPr lang="en-CA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E4100D-1555-6207-9322-D3E9747BED34}"/>
              </a:ext>
            </a:extLst>
          </p:cNvPr>
          <p:cNvSpPr txBox="1"/>
          <p:nvPr/>
        </p:nvSpPr>
        <p:spPr>
          <a:xfrm>
            <a:off x="-69473" y="5666258"/>
            <a:ext cx="214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Pumping Tests</a:t>
            </a:r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FE82E9-E438-3F1A-AC08-47C9D7EF2A74}"/>
              </a:ext>
            </a:extLst>
          </p:cNvPr>
          <p:cNvSpPr txBox="1"/>
          <p:nvPr/>
        </p:nvSpPr>
        <p:spPr>
          <a:xfrm>
            <a:off x="1910192" y="5607427"/>
            <a:ext cx="2140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Technical Assessments (Hydrogeological, Environmental)</a:t>
            </a:r>
            <a:endParaRPr lang="en-CA" dirty="0">
              <a:solidFill>
                <a:srgbClr val="00206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DBFEC11-0653-D549-9A58-37A7A8B84DFD}"/>
              </a:ext>
            </a:extLst>
          </p:cNvPr>
          <p:cNvSpPr/>
          <p:nvPr/>
        </p:nvSpPr>
        <p:spPr>
          <a:xfrm rot="16200000">
            <a:off x="4418060" y="4054266"/>
            <a:ext cx="1440000" cy="1440000"/>
          </a:xfrm>
          <a:prstGeom prst="ellipse">
            <a:avLst/>
          </a:prstGeom>
          <a:blipFill>
            <a:blip r:embed="rId12"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55BB5F-38E4-6370-314D-FD1764DE1079}"/>
              </a:ext>
            </a:extLst>
          </p:cNvPr>
          <p:cNvSpPr txBox="1"/>
          <p:nvPr/>
        </p:nvSpPr>
        <p:spPr>
          <a:xfrm>
            <a:off x="4067659" y="5527758"/>
            <a:ext cx="2140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Civil / mechanical / electrical / SCADA</a:t>
            </a:r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0216B6-C201-D362-1B50-693BCC1B587C}"/>
              </a:ext>
            </a:extLst>
          </p:cNvPr>
          <p:cNvSpPr txBox="1"/>
          <p:nvPr/>
        </p:nvSpPr>
        <p:spPr>
          <a:xfrm>
            <a:off x="8553515" y="5617044"/>
            <a:ext cx="1663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Tie-in to the water system, mechanical completion</a:t>
            </a:r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5EC7C5-3216-2252-B899-C56711A667EA}"/>
              </a:ext>
            </a:extLst>
          </p:cNvPr>
          <p:cNvSpPr txBox="1"/>
          <p:nvPr/>
        </p:nvSpPr>
        <p:spPr>
          <a:xfrm>
            <a:off x="10172992" y="5622717"/>
            <a:ext cx="2123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Source Approval (Health)</a:t>
            </a:r>
            <a:endParaRPr lang="en-CA" dirty="0">
              <a:solidFill>
                <a:schemeClr val="accent1"/>
              </a:solidFill>
            </a:endParaRP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Well commissioning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85F4CB-5387-ABAE-4223-5286F437A7D3}"/>
              </a:ext>
            </a:extLst>
          </p:cNvPr>
          <p:cNvSpPr txBox="1"/>
          <p:nvPr/>
        </p:nvSpPr>
        <p:spPr>
          <a:xfrm>
            <a:off x="6256982" y="5539257"/>
            <a:ext cx="2234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Water authorization, construction permit</a:t>
            </a:r>
            <a:endParaRPr lang="en-CA" dirty="0">
              <a:solidFill>
                <a:srgbClr val="00206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0723B8-E5D8-8FED-D4DB-BFA5C53F1FA1}"/>
              </a:ext>
            </a:extLst>
          </p:cNvPr>
          <p:cNvGrpSpPr/>
          <p:nvPr/>
        </p:nvGrpSpPr>
        <p:grpSpPr>
          <a:xfrm>
            <a:off x="6431192" y="4022569"/>
            <a:ext cx="1523306" cy="1440000"/>
            <a:chOff x="997972" y="4213875"/>
            <a:chExt cx="1523306" cy="14400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5640EEB-6BF6-5027-BE06-8A3538DE7259}"/>
                </a:ext>
              </a:extLst>
            </p:cNvPr>
            <p:cNvSpPr/>
            <p:nvPr/>
          </p:nvSpPr>
          <p:spPr>
            <a:xfrm>
              <a:off x="1039625" y="4213875"/>
              <a:ext cx="1440000" cy="144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chemeClr val="accent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3647155-1E34-21E9-DC9A-CDD2C6A8AC81}"/>
                </a:ext>
              </a:extLst>
            </p:cNvPr>
            <p:cNvSpPr txBox="1"/>
            <p:nvPr/>
          </p:nvSpPr>
          <p:spPr>
            <a:xfrm>
              <a:off x="997972" y="4589625"/>
              <a:ext cx="1523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1"/>
                  </a:solidFill>
                </a:rPr>
                <a:t>Permits</a:t>
              </a:r>
              <a:endParaRPr lang="en-CA" sz="32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5C6E65D0-3B9B-3B97-D9BF-782451F8271B}"/>
              </a:ext>
            </a:extLst>
          </p:cNvPr>
          <p:cNvSpPr/>
          <p:nvPr/>
        </p:nvSpPr>
        <p:spPr>
          <a:xfrm>
            <a:off x="7994183" y="3302569"/>
            <a:ext cx="1440000" cy="1440000"/>
          </a:xfrm>
          <a:prstGeom prst="ellipse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57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6" grpId="0"/>
      <p:bldP spid="27" grpId="0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5DD614-1888-BA3C-F059-56CF2744C1C9}"/>
              </a:ext>
            </a:extLst>
          </p:cNvPr>
          <p:cNvSpPr txBox="1"/>
          <p:nvPr/>
        </p:nvSpPr>
        <p:spPr>
          <a:xfrm>
            <a:off x="3431771" y="1821817"/>
            <a:ext cx="512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Three Key Considerations</a:t>
            </a:r>
            <a:endParaRPr lang="en-CA" sz="36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6AF405-5862-3CC9-6622-0F6177F89D17}"/>
              </a:ext>
            </a:extLst>
          </p:cNvPr>
          <p:cNvSpPr txBox="1"/>
          <p:nvPr/>
        </p:nvSpPr>
        <p:spPr>
          <a:xfrm>
            <a:off x="964834" y="171371"/>
            <a:ext cx="9844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Successful Groundwater Source Development to Small &amp; Medium Water Systems</a:t>
            </a:r>
            <a:endParaRPr lang="en-CA" sz="40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2B410-5526-8E77-BBAE-145491D0FB97}"/>
              </a:ext>
            </a:extLst>
          </p:cNvPr>
          <p:cNvSpPr txBox="1"/>
          <p:nvPr/>
        </p:nvSpPr>
        <p:spPr>
          <a:xfrm>
            <a:off x="2080207" y="4389853"/>
            <a:ext cx="939769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</a:rPr>
              <a:t>3. Identify Factors that Could Impede Groundwater Development Process</a:t>
            </a:r>
            <a:endParaRPr lang="en-CA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FE4BA4-58CB-D7BA-7571-4FD34C6D8230}"/>
              </a:ext>
            </a:extLst>
          </p:cNvPr>
          <p:cNvSpPr txBox="1"/>
          <p:nvPr/>
        </p:nvSpPr>
        <p:spPr>
          <a:xfrm>
            <a:off x="2080207" y="3693514"/>
            <a:ext cx="9092058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</a:rPr>
              <a:t>2. Adopt a team / holistic approach … from start to finish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343C0D-F32B-DA6E-FAE6-CC6145DC09EF}"/>
              </a:ext>
            </a:extLst>
          </p:cNvPr>
          <p:cNvSpPr txBox="1"/>
          <p:nvPr/>
        </p:nvSpPr>
        <p:spPr>
          <a:xfrm>
            <a:off x="2080208" y="2908997"/>
            <a:ext cx="9092058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</a:rPr>
              <a:t>1. Completing an Initial Planning / Screening</a:t>
            </a:r>
          </a:p>
        </p:txBody>
      </p:sp>
    </p:spTree>
    <p:extLst>
      <p:ext uri="{BB962C8B-B14F-4D97-AF65-F5344CB8AC3E}">
        <p14:creationId xmlns:p14="http://schemas.microsoft.com/office/powerpoint/2010/main" val="230491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2277</TotalTime>
  <Words>1202</Words>
  <Application>Microsoft Office PowerPoint</Application>
  <PresentationFormat>Widescreen</PresentationFormat>
  <Paragraphs>132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Helvetia</vt:lpstr>
      <vt:lpstr>Muli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ineke kalwij</dc:creator>
  <cp:lastModifiedBy>ineke kalwij</cp:lastModifiedBy>
  <cp:revision>30</cp:revision>
  <dcterms:created xsi:type="dcterms:W3CDTF">2022-11-06T03:33:52Z</dcterms:created>
  <dcterms:modified xsi:type="dcterms:W3CDTF">2022-11-17T14:52:43Z</dcterms:modified>
</cp:coreProperties>
</file>